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sldIdLst>
    <p:sldId id="256" r:id="rId2"/>
    <p:sldId id="268" r:id="rId3"/>
    <p:sldId id="258" r:id="rId4"/>
    <p:sldId id="262" r:id="rId5"/>
    <p:sldId id="263" r:id="rId6"/>
    <p:sldId id="264" r:id="rId7"/>
    <p:sldId id="265" r:id="rId8"/>
    <p:sldId id="267" r:id="rId9"/>
    <p:sldId id="266" r:id="rId10"/>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2" d="100"/>
          <a:sy n="102" d="100"/>
        </p:scale>
        <p:origin x="-234"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Ref idx="1001">
        <a:schemeClr val="bg2"/>
      </p:bgRef>
    </p:bg>
    <p:spTree>
      <p:nvGrpSpPr>
        <p:cNvPr id="1" name=""/>
        <p:cNvGrpSpPr/>
        <p:nvPr/>
      </p:nvGrpSpPr>
      <p:grpSpPr>
        <a:xfrm>
          <a:off x="0" y="0"/>
          <a:ext cx="0" cy="0"/>
          <a:chOff x="0" y="0"/>
          <a:chExt cx="0" cy="0"/>
        </a:xfrm>
      </p:grpSpPr>
      <p:sp>
        <p:nvSpPr>
          <p:cNvPr id="15" name="矩形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矩形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矩形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矩形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矩形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副標題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28" name="日期版面配置區 27"/>
          <p:cNvSpPr>
            <a:spLocks noGrp="1"/>
          </p:cNvSpPr>
          <p:nvPr>
            <p:ph type="dt" sz="half" idx="10"/>
          </p:nvPr>
        </p:nvSpPr>
        <p:spPr/>
        <p:txBody>
          <a:bodyPr/>
          <a:lstStyle/>
          <a:p>
            <a:fld id="{B4D36F83-6623-41F0-A4D7-EF853C6DB983}" type="datetimeFigureOut">
              <a:rPr lang="zh-TW" altLang="en-US" smtClean="0"/>
              <a:pPr/>
              <a:t>2012/7/23</a:t>
            </a:fld>
            <a:endParaRPr lang="zh-TW" altLang="en-US"/>
          </a:p>
        </p:txBody>
      </p:sp>
      <p:sp>
        <p:nvSpPr>
          <p:cNvPr id="17" name="頁尾版面配置區 16"/>
          <p:cNvSpPr>
            <a:spLocks noGrp="1"/>
          </p:cNvSpPr>
          <p:nvPr>
            <p:ph type="ftr" sz="quarter" idx="11"/>
          </p:nvPr>
        </p:nvSpPr>
        <p:spPr/>
        <p:txBody>
          <a:bodyPr/>
          <a:lstStyle/>
          <a:p>
            <a:endParaRPr lang="zh-TW" altLang="en-US"/>
          </a:p>
        </p:txBody>
      </p:sp>
      <p:sp>
        <p:nvSpPr>
          <p:cNvPr id="7" name="直線接點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矩形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橢圓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橢圓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投影片編號版面配置區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EE446371-FC73-4CED-87DA-F1922FA950E2}" type="slidenum">
              <a:rPr lang="zh-TW" altLang="en-US" smtClean="0"/>
              <a:pPr/>
              <a:t>‹#›</a:t>
            </a:fld>
            <a:endParaRPr lang="zh-TW" altLang="en-US"/>
          </a:p>
        </p:txBody>
      </p:sp>
      <p:sp>
        <p:nvSpPr>
          <p:cNvPr id="8" name="標題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zh-TW" altLang="en-US" smtClean="0"/>
              <a:t>按一下以編輯母片標題樣式</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bg>
      <p:bgRef idx="1001">
        <a:schemeClr val="bg2"/>
      </p:bgRef>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B4D36F83-6623-41F0-A4D7-EF853C6DB983}" type="datetimeFigureOut">
              <a:rPr lang="zh-TW" altLang="en-US" smtClean="0"/>
              <a:pPr/>
              <a:t>2012/7/23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EE446371-FC73-4CED-87DA-F1922FA950E2}" type="slidenum">
              <a:rPr lang="zh-TW" altLang="en-US" smtClean="0"/>
              <a:pPr/>
              <a:t>‹#›</a:t>
            </a:fld>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bg>
      <p:bgRef idx="1001">
        <a:schemeClr val="bg2"/>
      </p:bgRef>
    </p:bg>
    <p:spTree>
      <p:nvGrpSpPr>
        <p:cNvPr id="1" name=""/>
        <p:cNvGrpSpPr/>
        <p:nvPr/>
      </p:nvGrpSpPr>
      <p:grpSpPr>
        <a:xfrm>
          <a:off x="0" y="0"/>
          <a:ext cx="0" cy="0"/>
          <a:chOff x="0" y="0"/>
          <a:chExt cx="0" cy="0"/>
        </a:xfrm>
      </p:grpSpPr>
      <p:sp>
        <p:nvSpPr>
          <p:cNvPr id="7" name="矩形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矩形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矩形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矩形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矩形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矩形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直線接點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橢圓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橢圓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投影片編號版面配置區 5"/>
          <p:cNvSpPr>
            <a:spLocks noGrp="1"/>
          </p:cNvSpPr>
          <p:nvPr>
            <p:ph type="sldNum" sz="quarter" idx="12"/>
          </p:nvPr>
        </p:nvSpPr>
        <p:spPr>
          <a:xfrm>
            <a:off x="6915912" y="3009901"/>
            <a:ext cx="457200" cy="441325"/>
          </a:xfrm>
        </p:spPr>
        <p:txBody>
          <a:bodyPr/>
          <a:lstStyle/>
          <a:p>
            <a:fld id="{EE446371-FC73-4CED-87DA-F1922FA950E2}" type="slidenum">
              <a:rPr lang="zh-TW" altLang="en-US" smtClean="0"/>
              <a:pPr/>
              <a:t>‹#›</a:t>
            </a:fld>
            <a:endParaRPr lang="zh-TW" altLang="en-US"/>
          </a:p>
        </p:txBody>
      </p:sp>
      <p:sp>
        <p:nvSpPr>
          <p:cNvPr id="3" name="直排文字版面配置區 2"/>
          <p:cNvSpPr>
            <a:spLocks noGrp="1"/>
          </p:cNvSpPr>
          <p:nvPr>
            <p:ph type="body" orient="vert" idx="1"/>
          </p:nvPr>
        </p:nvSpPr>
        <p:spPr>
          <a:xfrm>
            <a:off x="304800" y="304800"/>
            <a:ext cx="6553200" cy="5821366"/>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B4D36F83-6623-41F0-A4D7-EF853C6DB983}" type="datetimeFigureOut">
              <a:rPr lang="zh-TW" altLang="en-US" smtClean="0"/>
              <a:pPr/>
              <a:t>2012/7/23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2" name="直排標題 1"/>
          <p:cNvSpPr>
            <a:spLocks noGrp="1"/>
          </p:cNvSpPr>
          <p:nvPr>
            <p:ph type="title" orient="vert"/>
          </p:nvPr>
        </p:nvSpPr>
        <p:spPr>
          <a:xfrm>
            <a:off x="7391400" y="304801"/>
            <a:ext cx="1447800" cy="5851525"/>
          </a:xfrm>
        </p:spPr>
        <p:txBody>
          <a:bodyPr vert="eaVert"/>
          <a:lstStyle/>
          <a:p>
            <a:r>
              <a:rPr kumimoji="0" lang="zh-TW" altLang="en-US" smtClean="0"/>
              <a:t>按一下以編輯母片標題樣式</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bg>
      <p:bgRef idx="1001">
        <a:schemeClr val="bg2"/>
      </p:bgRef>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solidFill>
                  <a:schemeClr val="accent3">
                    <a:shade val="75000"/>
                  </a:schemeClr>
                </a:solidFill>
              </a:defRPr>
            </a:lvl1pPr>
          </a:lstStyle>
          <a:p>
            <a:r>
              <a:rPr kumimoji="0" lang="zh-TW" altLang="en-US" smtClean="0"/>
              <a:t>按一下以編輯母片標題樣式</a:t>
            </a:r>
            <a:endParaRPr kumimoji="0" lang="en-US"/>
          </a:p>
        </p:txBody>
      </p:sp>
      <p:sp>
        <p:nvSpPr>
          <p:cNvPr id="4" name="日期版面配置區 3"/>
          <p:cNvSpPr>
            <a:spLocks noGrp="1"/>
          </p:cNvSpPr>
          <p:nvPr>
            <p:ph type="dt" sz="half" idx="10"/>
          </p:nvPr>
        </p:nvSpPr>
        <p:spPr/>
        <p:txBody>
          <a:bodyPr/>
          <a:lstStyle/>
          <a:p>
            <a:fld id="{B4D36F83-6623-41F0-A4D7-EF853C6DB983}" type="datetimeFigureOut">
              <a:rPr lang="zh-TW" altLang="en-US" smtClean="0"/>
              <a:pPr/>
              <a:t>2012/7/23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a:xfrm>
            <a:off x="4361688" y="1026372"/>
            <a:ext cx="457200" cy="441325"/>
          </a:xfrm>
        </p:spPr>
        <p:txBody>
          <a:bodyPr/>
          <a:lstStyle/>
          <a:p>
            <a:fld id="{EE446371-FC73-4CED-87DA-F1922FA950E2}" type="slidenum">
              <a:rPr lang="zh-TW" altLang="en-US" smtClean="0"/>
              <a:pPr/>
              <a:t>‹#›</a:t>
            </a:fld>
            <a:endParaRPr lang="zh-TW" altLang="en-US"/>
          </a:p>
        </p:txBody>
      </p:sp>
      <p:sp>
        <p:nvSpPr>
          <p:cNvPr id="8" name="內容版面配置區 7"/>
          <p:cNvSpPr>
            <a:spLocks noGrp="1"/>
          </p:cNvSpPr>
          <p:nvPr>
            <p:ph sz="quarter" idx="1"/>
          </p:nvPr>
        </p:nvSpPr>
        <p:spPr>
          <a:xfrm>
            <a:off x="301752" y="1527048"/>
            <a:ext cx="8503920" cy="4572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Ref idx="1001">
        <a:schemeClr val="bg1"/>
      </p:bgRef>
    </p:bg>
    <p:spTree>
      <p:nvGrpSpPr>
        <p:cNvPr id="1" name=""/>
        <p:cNvGrpSpPr/>
        <p:nvPr/>
      </p:nvGrpSpPr>
      <p:grpSpPr>
        <a:xfrm>
          <a:off x="0" y="0"/>
          <a:ext cx="0" cy="0"/>
          <a:chOff x="0" y="0"/>
          <a:chExt cx="0" cy="0"/>
        </a:xfrm>
      </p:grpSpPr>
      <p:sp>
        <p:nvSpPr>
          <p:cNvPr id="17" name="矩形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矩形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矩形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矩形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矩形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矩形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文字版面配置區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13" name="矩形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矩形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頁尾版面配置區 4"/>
          <p:cNvSpPr>
            <a:spLocks noGrp="1"/>
          </p:cNvSpPr>
          <p:nvPr>
            <p:ph type="ftr" sz="quarter" idx="11"/>
          </p:nvPr>
        </p:nvSpPr>
        <p:spPr/>
        <p:txBody>
          <a:bodyPr/>
          <a:lstStyle/>
          <a:p>
            <a:endParaRPr lang="zh-TW" altLang="en-US"/>
          </a:p>
        </p:txBody>
      </p:sp>
      <p:sp>
        <p:nvSpPr>
          <p:cNvPr id="4" name="日期版面配置區 3"/>
          <p:cNvSpPr>
            <a:spLocks noGrp="1"/>
          </p:cNvSpPr>
          <p:nvPr>
            <p:ph type="dt" sz="half" idx="10"/>
          </p:nvPr>
        </p:nvSpPr>
        <p:spPr/>
        <p:txBody>
          <a:bodyPr/>
          <a:lstStyle/>
          <a:p>
            <a:fld id="{B4D36F83-6623-41F0-A4D7-EF853C6DB983}" type="datetimeFigureOut">
              <a:rPr lang="zh-TW" altLang="en-US" smtClean="0"/>
              <a:pPr/>
              <a:t>2012/7/23</a:t>
            </a:fld>
            <a:endParaRPr lang="zh-TW" altLang="en-US"/>
          </a:p>
        </p:txBody>
      </p:sp>
      <p:sp>
        <p:nvSpPr>
          <p:cNvPr id="8" name="直線接點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橢圓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橢圓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投影片編號版面配置區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EE446371-FC73-4CED-87DA-F1922FA950E2}" type="slidenum">
              <a:rPr lang="zh-TW" altLang="en-US" smtClean="0"/>
              <a:pPr/>
              <a:t>‹#›</a:t>
            </a:fld>
            <a:endParaRPr lang="zh-TW" altLang="en-US"/>
          </a:p>
        </p:txBody>
      </p:sp>
      <p:sp>
        <p:nvSpPr>
          <p:cNvPr id="2" name="標題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zh-TW" altLang="en-US" smtClean="0"/>
              <a:t>按一下以編輯母片標題樣式</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bg>
      <p:bgRef idx="1001">
        <a:schemeClr val="bg2"/>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301752" y="228600"/>
            <a:ext cx="8534400" cy="758952"/>
          </a:xfrm>
        </p:spPr>
        <p:txBody>
          <a:bodyPr/>
          <a:lstStyle/>
          <a:p>
            <a:r>
              <a:rPr kumimoji="0" lang="zh-TW" altLang="en-US" smtClean="0"/>
              <a:t>按一下以編輯母片標題樣式</a:t>
            </a:r>
            <a:endParaRPr kumimoji="0" lang="en-US"/>
          </a:p>
        </p:txBody>
      </p:sp>
      <p:sp>
        <p:nvSpPr>
          <p:cNvPr id="5" name="日期版面配置區 4"/>
          <p:cNvSpPr>
            <a:spLocks noGrp="1"/>
          </p:cNvSpPr>
          <p:nvPr>
            <p:ph type="dt" sz="half" idx="10"/>
          </p:nvPr>
        </p:nvSpPr>
        <p:spPr>
          <a:xfrm>
            <a:off x="5791200" y="6409944"/>
            <a:ext cx="3044952" cy="365760"/>
          </a:xfrm>
        </p:spPr>
        <p:txBody>
          <a:bodyPr/>
          <a:lstStyle/>
          <a:p>
            <a:fld id="{B4D36F83-6623-41F0-A4D7-EF853C6DB983}" type="datetimeFigureOut">
              <a:rPr lang="zh-TW" altLang="en-US" smtClean="0"/>
              <a:pPr/>
              <a:t>2012/7/23</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EE446371-FC73-4CED-87DA-F1922FA950E2}" type="slidenum">
              <a:rPr lang="zh-TW" altLang="en-US" smtClean="0"/>
              <a:pPr/>
              <a:t>‹#›</a:t>
            </a:fld>
            <a:endParaRPr lang="zh-TW" altLang="en-US"/>
          </a:p>
        </p:txBody>
      </p:sp>
      <p:sp>
        <p:nvSpPr>
          <p:cNvPr id="8" name="直線接點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內容版面配置區 9"/>
          <p:cNvSpPr>
            <a:spLocks noGrp="1"/>
          </p:cNvSpPr>
          <p:nvPr>
            <p:ph sz="half" idx="1"/>
          </p:nvPr>
        </p:nvSpPr>
        <p:spPr>
          <a:xfrm>
            <a:off x="301752" y="1371600"/>
            <a:ext cx="4038600" cy="4681728"/>
          </a:xfrm>
        </p:spPr>
        <p:txBody>
          <a:bodyPr/>
          <a:lstStyle>
            <a:lvl1pPr>
              <a:defRPr sz="2500"/>
            </a:lvl1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2" name="內容版面配置區 11"/>
          <p:cNvSpPr>
            <a:spLocks noGrp="1"/>
          </p:cNvSpPr>
          <p:nvPr>
            <p:ph sz="half" idx="2"/>
          </p:nvPr>
        </p:nvSpPr>
        <p:spPr>
          <a:xfrm>
            <a:off x="4800600" y="1371600"/>
            <a:ext cx="4038600" cy="4681728"/>
          </a:xfrm>
        </p:spPr>
        <p:txBody>
          <a:bodyPr/>
          <a:lstStyle>
            <a:lvl1pPr>
              <a:defRPr sz="2500"/>
            </a:lvl1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對">
    <p:bg>
      <p:bgRef idx="1001">
        <a:schemeClr val="bg2"/>
      </p:bgRef>
    </p:bg>
    <p:spTree>
      <p:nvGrpSpPr>
        <p:cNvPr id="1" name=""/>
        <p:cNvGrpSpPr/>
        <p:nvPr/>
      </p:nvGrpSpPr>
      <p:grpSpPr>
        <a:xfrm>
          <a:off x="0" y="0"/>
          <a:ext cx="0" cy="0"/>
          <a:chOff x="0" y="0"/>
          <a:chExt cx="0" cy="0"/>
        </a:xfrm>
      </p:grpSpPr>
      <p:sp>
        <p:nvSpPr>
          <p:cNvPr id="10" name="直線接點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矩形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矩形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矩形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矩形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矩形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矩形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文字版面配置區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7" name="日期版面配置區 6"/>
          <p:cNvSpPr>
            <a:spLocks noGrp="1"/>
          </p:cNvSpPr>
          <p:nvPr>
            <p:ph type="dt" sz="half" idx="10"/>
          </p:nvPr>
        </p:nvSpPr>
        <p:spPr/>
        <p:txBody>
          <a:bodyPr/>
          <a:lstStyle/>
          <a:p>
            <a:fld id="{B4D36F83-6623-41F0-A4D7-EF853C6DB983}" type="datetimeFigureOut">
              <a:rPr lang="zh-TW" altLang="en-US" smtClean="0"/>
              <a:pPr/>
              <a:t>2012/7/23</a:t>
            </a:fld>
            <a:endParaRPr lang="zh-TW" altLang="en-US"/>
          </a:p>
        </p:txBody>
      </p:sp>
      <p:sp>
        <p:nvSpPr>
          <p:cNvPr id="8" name="頁尾版面配置區 7"/>
          <p:cNvSpPr>
            <a:spLocks noGrp="1"/>
          </p:cNvSpPr>
          <p:nvPr>
            <p:ph type="ftr" sz="quarter" idx="11"/>
          </p:nvPr>
        </p:nvSpPr>
        <p:spPr>
          <a:xfrm>
            <a:off x="304800" y="6409944"/>
            <a:ext cx="3581400" cy="365760"/>
          </a:xfrm>
        </p:spPr>
        <p:txBody>
          <a:bodyPr/>
          <a:lstStyle/>
          <a:p>
            <a:endParaRPr lang="zh-TW" altLang="en-US"/>
          </a:p>
        </p:txBody>
      </p:sp>
      <p:sp>
        <p:nvSpPr>
          <p:cNvPr id="15" name="直線接點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矩形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內容版面配置區 23"/>
          <p:cNvSpPr>
            <a:spLocks noGrp="1"/>
          </p:cNvSpPr>
          <p:nvPr>
            <p:ph sz="quarter" idx="2"/>
          </p:nvPr>
        </p:nvSpPr>
        <p:spPr>
          <a:xfrm>
            <a:off x="301752" y="2471383"/>
            <a:ext cx="4041648" cy="3818404"/>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6" name="內容版面配置區 25"/>
          <p:cNvSpPr>
            <a:spLocks noGrp="1"/>
          </p:cNvSpPr>
          <p:nvPr>
            <p:ph sz="quarter" idx="4"/>
          </p:nvPr>
        </p:nvSpPr>
        <p:spPr>
          <a:xfrm>
            <a:off x="4800600" y="2471383"/>
            <a:ext cx="4038600" cy="3822192"/>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5" name="橢圓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橢圓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投影片編號版面配置區 8"/>
          <p:cNvSpPr>
            <a:spLocks noGrp="1"/>
          </p:cNvSpPr>
          <p:nvPr>
            <p:ph type="sldNum" sz="quarter" idx="12"/>
          </p:nvPr>
        </p:nvSpPr>
        <p:spPr>
          <a:xfrm>
            <a:off x="4343400" y="1042416"/>
            <a:ext cx="457200" cy="441325"/>
          </a:xfrm>
        </p:spPr>
        <p:txBody>
          <a:bodyPr/>
          <a:lstStyle>
            <a:lvl1pPr algn="ctr">
              <a:defRPr/>
            </a:lvl1pPr>
          </a:lstStyle>
          <a:p>
            <a:fld id="{EE446371-FC73-4CED-87DA-F1922FA950E2}" type="slidenum">
              <a:rPr lang="zh-TW" altLang="en-US" smtClean="0"/>
              <a:pPr/>
              <a:t>‹#›</a:t>
            </a:fld>
            <a:endParaRPr lang="zh-TW" altLang="en-US"/>
          </a:p>
        </p:txBody>
      </p:sp>
      <p:sp>
        <p:nvSpPr>
          <p:cNvPr id="23" name="標題 22"/>
          <p:cNvSpPr>
            <a:spLocks noGrp="1"/>
          </p:cNvSpPr>
          <p:nvPr>
            <p:ph type="title"/>
          </p:nvPr>
        </p:nvSpPr>
        <p:spPr/>
        <p:txBody>
          <a:bodyPr rtlCol="0" anchor="b" anchorCtr="0"/>
          <a:lstStyle/>
          <a:p>
            <a:r>
              <a:rPr kumimoji="0" lang="zh-TW" altLang="en-US" smtClean="0"/>
              <a:t>按一下以編輯母片標題樣式</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p>
            <a:fld id="{B4D36F83-6623-41F0-A4D7-EF853C6DB983}" type="datetimeFigureOut">
              <a:rPr lang="zh-TW" altLang="en-US" smtClean="0"/>
              <a:pPr/>
              <a:t>2012/7/23</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a:xfrm>
            <a:off x="4343400" y="1036020"/>
            <a:ext cx="457200" cy="441325"/>
          </a:xfrm>
        </p:spPr>
        <p:txBody>
          <a:bodyPr/>
          <a:lstStyle/>
          <a:p>
            <a:fld id="{EE446371-FC73-4CED-87DA-F1922FA950E2}"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7" name="矩形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矩形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矩形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矩形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矩形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矩形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日期版面配置區 1"/>
          <p:cNvSpPr>
            <a:spLocks noGrp="1"/>
          </p:cNvSpPr>
          <p:nvPr>
            <p:ph type="dt" sz="half" idx="10"/>
          </p:nvPr>
        </p:nvSpPr>
        <p:spPr/>
        <p:txBody>
          <a:bodyPr/>
          <a:lstStyle/>
          <a:p>
            <a:fld id="{B4D36F83-6623-41F0-A4D7-EF853C6DB983}" type="datetimeFigureOut">
              <a:rPr lang="zh-TW" altLang="en-US" smtClean="0"/>
              <a:pPr/>
              <a:t>2012/7/23</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a:xfrm>
            <a:off x="4267200" y="6324600"/>
            <a:ext cx="609600" cy="441324"/>
          </a:xfrm>
        </p:spPr>
        <p:txBody>
          <a:bodyPr/>
          <a:lstStyle>
            <a:lvl1pPr>
              <a:defRPr>
                <a:solidFill>
                  <a:srgbClr val="FFFFFF"/>
                </a:solidFill>
              </a:defRPr>
            </a:lvl1pPr>
          </a:lstStyle>
          <a:p>
            <a:fld id="{EE446371-FC73-4CED-87DA-F1922FA950E2}"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bg>
      <p:bgRef idx="1001">
        <a:schemeClr val="bg1"/>
      </p:bgRef>
    </p:bg>
    <p:spTree>
      <p:nvGrpSpPr>
        <p:cNvPr id="1" name=""/>
        <p:cNvGrpSpPr/>
        <p:nvPr/>
      </p:nvGrpSpPr>
      <p:grpSpPr>
        <a:xfrm>
          <a:off x="0" y="0"/>
          <a:ext cx="0" cy="0"/>
          <a:chOff x="0" y="0"/>
          <a:chExt cx="0" cy="0"/>
        </a:xfrm>
      </p:grpSpPr>
      <p:sp>
        <p:nvSpPr>
          <p:cNvPr id="19" name="矩形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矩形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矩形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矩形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矩形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矩形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標題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zh-TW" altLang="en-US" smtClean="0"/>
              <a:t>按一下以編輯母片文字樣式</a:t>
            </a:r>
          </a:p>
        </p:txBody>
      </p:sp>
      <p:sp>
        <p:nvSpPr>
          <p:cNvPr id="8" name="矩形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直線接點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內容版面配置區 19"/>
          <p:cNvSpPr>
            <a:spLocks noGrp="1"/>
          </p:cNvSpPr>
          <p:nvPr>
            <p:ph sz="quarter" idx="1"/>
          </p:nvPr>
        </p:nvSpPr>
        <p:spPr>
          <a:xfrm>
            <a:off x="3124200" y="685800"/>
            <a:ext cx="5638800" cy="54102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0" name="橢圓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橢圓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投影片編號版面配置區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EE446371-FC73-4CED-87DA-F1922FA950E2}" type="slidenum">
              <a:rPr lang="zh-TW" altLang="en-US" smtClean="0"/>
              <a:pPr/>
              <a:t>‹#›</a:t>
            </a:fld>
            <a:endParaRPr lang="zh-TW" altLang="en-US"/>
          </a:p>
        </p:txBody>
      </p:sp>
      <p:sp>
        <p:nvSpPr>
          <p:cNvPr id="21" name="矩形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日期版面配置區 4"/>
          <p:cNvSpPr>
            <a:spLocks noGrp="1"/>
          </p:cNvSpPr>
          <p:nvPr>
            <p:ph type="dt" sz="half" idx="10"/>
          </p:nvPr>
        </p:nvSpPr>
        <p:spPr/>
        <p:txBody>
          <a:bodyPr/>
          <a:lstStyle/>
          <a:p>
            <a:fld id="{B4D36F83-6623-41F0-A4D7-EF853C6DB983}" type="datetimeFigureOut">
              <a:rPr lang="zh-TW" altLang="en-US" smtClean="0"/>
              <a:pPr/>
              <a:t>2012/7/23</a:t>
            </a:fld>
            <a:endParaRPr lang="zh-TW" altLang="en-US"/>
          </a:p>
        </p:txBody>
      </p:sp>
      <p:sp>
        <p:nvSpPr>
          <p:cNvPr id="6" name="頁尾版面配置區 5"/>
          <p:cNvSpPr>
            <a:spLocks noGrp="1"/>
          </p:cNvSpPr>
          <p:nvPr>
            <p:ph type="ftr" sz="quarter" idx="11"/>
          </p:nvPr>
        </p:nvSpPr>
        <p:spPr>
          <a:xfrm>
            <a:off x="301752" y="6410848"/>
            <a:ext cx="3383280" cy="365760"/>
          </a:xfrm>
        </p:spPr>
        <p:txBody>
          <a:bodyPr/>
          <a:lstStyle/>
          <a:p>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21" name="直線接點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矩形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矩形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矩形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矩形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矩形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矩形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矩形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橢圓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橢圓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投影片編號版面配置區 6"/>
          <p:cNvSpPr>
            <a:spLocks noGrp="1"/>
          </p:cNvSpPr>
          <p:nvPr>
            <p:ph type="sldNum" sz="quarter" idx="12"/>
          </p:nvPr>
        </p:nvSpPr>
        <p:spPr>
          <a:xfrm>
            <a:off x="1371600" y="312738"/>
            <a:ext cx="457200" cy="441325"/>
          </a:xfrm>
        </p:spPr>
        <p:txBody>
          <a:bodyPr/>
          <a:lstStyle/>
          <a:p>
            <a:fld id="{EE446371-FC73-4CED-87DA-F1922FA950E2}" type="slidenum">
              <a:rPr lang="zh-TW" altLang="en-US" smtClean="0"/>
              <a:pPr/>
              <a:t>‹#›</a:t>
            </a:fld>
            <a:endParaRPr lang="zh-TW" altLang="en-US"/>
          </a:p>
        </p:txBody>
      </p:sp>
      <p:sp>
        <p:nvSpPr>
          <p:cNvPr id="2" name="標題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zh-TW" altLang="en-US" smtClean="0"/>
              <a:t>按一下以編輯母片標題樣式</a:t>
            </a:r>
            <a:endParaRPr kumimoji="0" lang="en-US"/>
          </a:p>
        </p:txBody>
      </p:sp>
      <p:sp>
        <p:nvSpPr>
          <p:cNvPr id="3" name="圖片版面配置區 2"/>
          <p:cNvSpPr>
            <a:spLocks noGrp="1"/>
          </p:cNvSpPr>
          <p:nvPr>
            <p:ph type="pic" idx="1"/>
          </p:nvPr>
        </p:nvSpPr>
        <p:spPr>
          <a:xfrm>
            <a:off x="3000375" y="609600"/>
            <a:ext cx="5867400" cy="4267200"/>
          </a:xfrm>
        </p:spPr>
        <p:txBody>
          <a:bodyPr/>
          <a:lstStyle>
            <a:lvl1pPr marL="0" indent="0">
              <a:buNone/>
              <a:defRPr sz="3200"/>
            </a:lvl1pPr>
          </a:lstStyle>
          <a:p>
            <a:r>
              <a:rPr kumimoji="0" lang="zh-TW" altLang="en-US" smtClean="0"/>
              <a:t>按一下圖示以新增圖片</a:t>
            </a:r>
            <a:endParaRPr kumimoji="0" lang="en-US" dirty="0"/>
          </a:p>
        </p:txBody>
      </p:sp>
      <p:sp>
        <p:nvSpPr>
          <p:cNvPr id="4" name="文字版面配置區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
        <p:nvSpPr>
          <p:cNvPr id="22" name="矩形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日期版面配置區 4"/>
          <p:cNvSpPr>
            <a:spLocks noGrp="1"/>
          </p:cNvSpPr>
          <p:nvPr>
            <p:ph type="dt" sz="half" idx="10"/>
          </p:nvPr>
        </p:nvSpPr>
        <p:spPr>
          <a:xfrm>
            <a:off x="5788152" y="6404984"/>
            <a:ext cx="3044952" cy="365760"/>
          </a:xfrm>
        </p:spPr>
        <p:txBody>
          <a:bodyPr/>
          <a:lstStyle/>
          <a:p>
            <a:fld id="{B4D36F83-6623-41F0-A4D7-EF853C6DB983}" type="datetimeFigureOut">
              <a:rPr lang="zh-TW" altLang="en-US" smtClean="0"/>
              <a:pPr/>
              <a:t>2012/7/23</a:t>
            </a:fld>
            <a:endParaRPr lang="zh-TW" altLang="en-US"/>
          </a:p>
        </p:txBody>
      </p:sp>
      <p:sp>
        <p:nvSpPr>
          <p:cNvPr id="6" name="頁尾版面配置區 5"/>
          <p:cNvSpPr>
            <a:spLocks noGrp="1"/>
          </p:cNvSpPr>
          <p:nvPr>
            <p:ph type="ftr" sz="quarter" idx="11"/>
          </p:nvPr>
        </p:nvSpPr>
        <p:spPr>
          <a:xfrm>
            <a:off x="301752" y="6410848"/>
            <a:ext cx="3584448" cy="365760"/>
          </a:xfrm>
        </p:spPr>
        <p:txBody>
          <a:bodyPr/>
          <a:lstStyle/>
          <a:p>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矩形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矩形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矩形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矩形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矩形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日期版面配置區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B4D36F83-6623-41F0-A4D7-EF853C6DB983}" type="datetimeFigureOut">
              <a:rPr lang="zh-TW" altLang="en-US" smtClean="0"/>
              <a:pPr/>
              <a:t>2012/7/23</a:t>
            </a:fld>
            <a:endParaRPr lang="zh-TW" altLang="en-US"/>
          </a:p>
        </p:txBody>
      </p:sp>
      <p:sp>
        <p:nvSpPr>
          <p:cNvPr id="3" name="頁尾版面配置區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zh-TW" altLang="en-US"/>
          </a:p>
        </p:txBody>
      </p:sp>
      <p:sp>
        <p:nvSpPr>
          <p:cNvPr id="8" name="矩形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直線接點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橢圓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橢圓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投影片編號版面配置區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EE446371-FC73-4CED-87DA-F1922FA950E2}" type="slidenum">
              <a:rPr lang="zh-TW" altLang="en-US" smtClean="0"/>
              <a:pPr/>
              <a:t>‹#›</a:t>
            </a:fld>
            <a:endParaRPr lang="zh-TW" altLang="en-US"/>
          </a:p>
        </p:txBody>
      </p:sp>
      <p:sp>
        <p:nvSpPr>
          <p:cNvPr id="22" name="標題版面配置區 21"/>
          <p:cNvSpPr>
            <a:spLocks noGrp="1"/>
          </p:cNvSpPr>
          <p:nvPr>
            <p:ph type="title"/>
          </p:nvPr>
        </p:nvSpPr>
        <p:spPr>
          <a:xfrm>
            <a:off x="301752" y="228600"/>
            <a:ext cx="8534400" cy="758952"/>
          </a:xfrm>
          <a:prstGeom prst="rect">
            <a:avLst/>
          </a:prstGeom>
        </p:spPr>
        <p:txBody>
          <a:bodyPr vert="horz" anchor="b">
            <a:normAutofit/>
          </a:bodyPr>
          <a:lstStyle/>
          <a:p>
            <a:r>
              <a:rPr kumimoji="0" lang="zh-TW" altLang="en-US" smtClean="0"/>
              <a:t>按一下以編輯母片標題樣式</a:t>
            </a:r>
            <a:endParaRPr kumimoji="0" lang="en-US"/>
          </a:p>
        </p:txBody>
      </p:sp>
      <p:sp>
        <p:nvSpPr>
          <p:cNvPr id="13" name="文字版面配置區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p:txBody>
          <a:bodyPr/>
          <a:lstStyle/>
          <a:p>
            <a:r>
              <a:rPr lang="zh-TW" altLang="en-US" dirty="0" smtClean="0"/>
              <a:t>            授課教師</a:t>
            </a:r>
            <a:r>
              <a:rPr lang="en-US" altLang="zh-TW" dirty="0" smtClean="0"/>
              <a:t>:</a:t>
            </a:r>
            <a:r>
              <a:rPr lang="zh-TW" altLang="en-US" dirty="0" smtClean="0"/>
              <a:t>郭瑜婷</a:t>
            </a:r>
            <a:endParaRPr lang="zh-TW" altLang="en-US" dirty="0"/>
          </a:p>
        </p:txBody>
      </p:sp>
      <p:sp>
        <p:nvSpPr>
          <p:cNvPr id="2" name="標題 1"/>
          <p:cNvSpPr>
            <a:spLocks noGrp="1"/>
          </p:cNvSpPr>
          <p:nvPr>
            <p:ph type="ctrTitle"/>
          </p:nvPr>
        </p:nvSpPr>
        <p:spPr/>
        <p:txBody>
          <a:bodyPr/>
          <a:lstStyle/>
          <a:p>
            <a:r>
              <a:rPr lang="zh-TW" altLang="en-US" dirty="0"/>
              <a:t>中山醫學</a:t>
            </a:r>
            <a:r>
              <a:rPr lang="zh-TW" altLang="en-US" dirty="0" smtClean="0"/>
              <a:t>大學</a:t>
            </a:r>
            <a:r>
              <a:rPr lang="en-US" altLang="zh-TW" dirty="0" smtClean="0"/>
              <a:t/>
            </a:r>
            <a:br>
              <a:rPr lang="en-US" altLang="zh-TW" dirty="0" smtClean="0"/>
            </a:br>
            <a:r>
              <a:rPr lang="zh-TW" altLang="en-US" dirty="0" smtClean="0"/>
              <a:t>有氧舞蹈</a:t>
            </a:r>
            <a:endParaRPr lang="zh-TW" altLang="en-US" dirty="0"/>
          </a:p>
        </p:txBody>
      </p:sp>
      <p:pic>
        <p:nvPicPr>
          <p:cNvPr id="1026" name="Picture 2" descr="D:\硬碟的東西\圖庫\人物\JPG0195.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732240" y="2454342"/>
            <a:ext cx="2264842" cy="3896502"/>
          </a:xfrm>
          <a:prstGeom prst="rect">
            <a:avLst/>
          </a:prstGeom>
          <a:noFill/>
          <a:extLst>
            <a:ext uri="{909E8E84-426E-40DD-AFC4-6F175D3DCCD1}">
              <a14:hiddenFill xmlns:a14="http://schemas.microsoft.com/office/drawing/2010/main" xmlns="">
                <a:solidFill>
                  <a:srgbClr val="FFFFFF"/>
                </a:solidFill>
              </a14:hiddenFill>
            </a:ext>
          </a:extLst>
        </p:spPr>
      </p:pic>
      <p:pic>
        <p:nvPicPr>
          <p:cNvPr id="1027" name="Picture 3" descr="D:\硬碟的東西\圖庫\人物\JPG0767.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07503" y="2454342"/>
            <a:ext cx="3938709" cy="392698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3759060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r>
              <a:rPr lang="zh-TW" altLang="en-US" dirty="0" smtClean="0"/>
              <a:t>課程介紹</a:t>
            </a:r>
            <a:endParaRPr lang="zh-TW" altLang="en-US" dirty="0"/>
          </a:p>
        </p:txBody>
      </p:sp>
      <p:sp>
        <p:nvSpPr>
          <p:cNvPr id="4" name="內容版面配置區 3"/>
          <p:cNvSpPr>
            <a:spLocks noGrp="1"/>
          </p:cNvSpPr>
          <p:nvPr>
            <p:ph sz="quarter" idx="1"/>
          </p:nvPr>
        </p:nvSpPr>
        <p:spPr>
          <a:xfrm>
            <a:off x="323528" y="2060848"/>
            <a:ext cx="8503920" cy="4572000"/>
          </a:xfrm>
        </p:spPr>
        <p:txBody>
          <a:bodyPr/>
          <a:lstStyle/>
          <a:p>
            <a:r>
              <a:rPr lang="zh-TW" altLang="zh-TW" dirty="0"/>
              <a:t>有氧舞蹈運動為國內一大熱門運動項目，在大學校園裡亦是學生相當熱愛之活動</a:t>
            </a:r>
            <a:r>
              <a:rPr lang="zh-TW" altLang="zh-TW" dirty="0" smtClean="0"/>
              <a:t>。</a:t>
            </a:r>
            <a:endParaRPr lang="en-US" altLang="zh-TW" dirty="0" smtClean="0"/>
          </a:p>
          <a:p>
            <a:r>
              <a:rPr lang="zh-TW" altLang="zh-TW" dirty="0" smtClean="0"/>
              <a:t>透過</a:t>
            </a:r>
            <a:r>
              <a:rPr lang="zh-TW" altLang="zh-TW" dirty="0"/>
              <a:t>本課程教導學生瞭解有氧舞蹈運動之理論與動作，並強化學生體能訓練</a:t>
            </a:r>
            <a:r>
              <a:rPr lang="en-US" altLang="zh-TW" dirty="0"/>
              <a:t>(</a:t>
            </a:r>
            <a:r>
              <a:rPr lang="zh-TW" altLang="zh-TW" dirty="0"/>
              <a:t>包括肌力、肌耐力、心肺耐力、柔軟度、平衡、協調能力等</a:t>
            </a:r>
            <a:r>
              <a:rPr lang="en-US" altLang="zh-TW" dirty="0"/>
              <a:t>)</a:t>
            </a:r>
            <a:r>
              <a:rPr lang="zh-TW" altLang="zh-TW" dirty="0"/>
              <a:t>，藉以激發學生自我潛能，加強運動道德觀，發揮團隊合作精神，建立互助合作之人格特質，讓學生享受運動的樂趣並養成終身規律運動的好習慣。</a:t>
            </a:r>
            <a:endParaRPr lang="zh-TW" altLang="en-US" dirty="0"/>
          </a:p>
        </p:txBody>
      </p:sp>
      <p:pic>
        <p:nvPicPr>
          <p:cNvPr id="2050" name="Picture 2" descr="D:\硬碟的東西\圖庫\運動會\JPG0320.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444208" y="-3650"/>
            <a:ext cx="2592288" cy="184847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905902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課程內容</a:t>
            </a:r>
            <a:endParaRPr lang="zh-TW" altLang="en-US" dirty="0"/>
          </a:p>
        </p:txBody>
      </p:sp>
      <p:sp>
        <p:nvSpPr>
          <p:cNvPr id="3" name="內容版面配置區 2"/>
          <p:cNvSpPr>
            <a:spLocks noGrp="1"/>
          </p:cNvSpPr>
          <p:nvPr>
            <p:ph sz="quarter" idx="1"/>
          </p:nvPr>
        </p:nvSpPr>
        <p:spPr/>
        <p:txBody>
          <a:bodyPr/>
          <a:lstStyle/>
          <a:p>
            <a:r>
              <a:rPr lang="en-US" altLang="zh-TW" dirty="0"/>
              <a:t>1.</a:t>
            </a:r>
            <a:r>
              <a:rPr lang="zh-TW" altLang="zh-TW" dirty="0"/>
              <a:t>有氧舞蹈基本動作認知</a:t>
            </a:r>
            <a:r>
              <a:rPr lang="en-US" altLang="zh-TW" dirty="0"/>
              <a:t/>
            </a:r>
            <a:br>
              <a:rPr lang="en-US" altLang="zh-TW" dirty="0"/>
            </a:br>
            <a:r>
              <a:rPr lang="en-US" altLang="zh-TW" dirty="0"/>
              <a:t>2.</a:t>
            </a:r>
            <a:r>
              <a:rPr lang="zh-TW" altLang="zh-TW" dirty="0"/>
              <a:t>有氧舞蹈組合動作認知</a:t>
            </a:r>
            <a:r>
              <a:rPr lang="en-US" altLang="zh-TW" dirty="0"/>
              <a:t/>
            </a:r>
            <a:br>
              <a:rPr lang="en-US" altLang="zh-TW" dirty="0"/>
            </a:br>
            <a:r>
              <a:rPr lang="en-US" altLang="zh-TW" dirty="0"/>
              <a:t>3.</a:t>
            </a:r>
            <a:r>
              <a:rPr lang="zh-TW" altLang="zh-TW" dirty="0"/>
              <a:t>培養舞蹈編排能力</a:t>
            </a:r>
            <a:r>
              <a:rPr lang="en-US" altLang="zh-TW" dirty="0"/>
              <a:t/>
            </a:r>
            <a:br>
              <a:rPr lang="en-US" altLang="zh-TW" dirty="0"/>
            </a:br>
            <a:r>
              <a:rPr lang="en-US" altLang="zh-TW" dirty="0"/>
              <a:t>4.</a:t>
            </a:r>
            <a:r>
              <a:rPr lang="zh-TW" altLang="zh-TW" dirty="0"/>
              <a:t>培養音律美感</a:t>
            </a:r>
            <a:r>
              <a:rPr lang="en-US" altLang="zh-TW" dirty="0"/>
              <a:t/>
            </a:r>
            <a:br>
              <a:rPr lang="en-US" altLang="zh-TW" dirty="0"/>
            </a:br>
            <a:r>
              <a:rPr lang="en-US" altLang="zh-TW" dirty="0"/>
              <a:t>5.</a:t>
            </a:r>
            <a:r>
              <a:rPr lang="zh-TW" altLang="zh-TW" dirty="0"/>
              <a:t>培養團隊合作精神與溝通互動能力</a:t>
            </a:r>
            <a:r>
              <a:rPr lang="en-US" altLang="zh-TW" dirty="0"/>
              <a:t/>
            </a:r>
            <a:br>
              <a:rPr lang="en-US" altLang="zh-TW" dirty="0"/>
            </a:br>
            <a:r>
              <a:rPr lang="en-US" altLang="zh-TW" dirty="0"/>
              <a:t>6.</a:t>
            </a:r>
            <a:r>
              <a:rPr lang="zh-TW" altLang="zh-TW" dirty="0"/>
              <a:t>享受運動樂趣</a:t>
            </a:r>
            <a:r>
              <a:rPr lang="en-US" altLang="zh-TW" dirty="0"/>
              <a:t/>
            </a:r>
            <a:br>
              <a:rPr lang="en-US" altLang="zh-TW" dirty="0"/>
            </a:br>
            <a:r>
              <a:rPr lang="en-US" altLang="zh-TW" dirty="0"/>
              <a:t/>
            </a:r>
            <a:br>
              <a:rPr lang="en-US" altLang="zh-TW" dirty="0"/>
            </a:br>
            <a:endParaRPr lang="zh-TW" altLang="en-US" dirty="0"/>
          </a:p>
        </p:txBody>
      </p:sp>
      <p:pic>
        <p:nvPicPr>
          <p:cNvPr id="3074" name="Picture 2" descr="D:\硬碟的東西\圖庫\運動會\JPG0036.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228184" y="2492896"/>
            <a:ext cx="2696344" cy="385192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6259544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課程內容</a:t>
            </a:r>
            <a:endParaRPr lang="zh-TW" altLang="en-US" dirty="0"/>
          </a:p>
        </p:txBody>
      </p:sp>
      <p:graphicFrame>
        <p:nvGraphicFramePr>
          <p:cNvPr id="4" name="內容版面配置區 3"/>
          <p:cNvGraphicFramePr>
            <a:graphicFrameLocks noGrp="1"/>
          </p:cNvGraphicFramePr>
          <p:nvPr>
            <p:ph sz="quarter" idx="1"/>
            <p:extLst>
              <p:ext uri="{D42A27DB-BD31-4B8C-83A1-F6EECF244321}">
                <p14:modId xmlns:p14="http://schemas.microsoft.com/office/powerpoint/2010/main" xmlns="" val="934687149"/>
              </p:ext>
            </p:extLst>
          </p:nvPr>
        </p:nvGraphicFramePr>
        <p:xfrm>
          <a:off x="899592" y="1916832"/>
          <a:ext cx="4104456" cy="4248472"/>
        </p:xfrm>
        <a:graphic>
          <a:graphicData uri="http://schemas.openxmlformats.org/drawingml/2006/table">
            <a:tbl>
              <a:tblPr>
                <a:tableStyleId>{5C22544A-7EE6-4342-B048-85BDC9FD1C3A}</a:tableStyleId>
              </a:tblPr>
              <a:tblGrid>
                <a:gridCol w="4104456"/>
              </a:tblGrid>
              <a:tr h="11720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800" b="1" kern="100" dirty="0" smtClean="0">
                          <a:effectLst/>
                        </a:rPr>
                        <a:t>入門有氧舞蹈教學          第一週</a:t>
                      </a:r>
                      <a:r>
                        <a:rPr lang="en-US" altLang="zh-TW" sz="1800" b="1" kern="100" dirty="0" smtClean="0">
                          <a:effectLst/>
                        </a:rPr>
                        <a:t>~</a:t>
                      </a:r>
                      <a:r>
                        <a:rPr lang="zh-TW" altLang="en-US" sz="1800" b="1" kern="100" dirty="0" smtClean="0">
                          <a:effectLst/>
                        </a:rPr>
                        <a:t>第四週</a:t>
                      </a:r>
                      <a:endParaRPr lang="zh-TW" altLang="zh-TW" sz="1800" b="1" kern="100" dirty="0" smtClean="0">
                        <a:effectLst/>
                      </a:endParaRPr>
                    </a:p>
                    <a:p>
                      <a:pPr>
                        <a:spcAft>
                          <a:spcPts val="0"/>
                        </a:spcAft>
                      </a:pPr>
                      <a:r>
                        <a:rPr lang="en-US" sz="1800" b="1" kern="100" dirty="0" smtClean="0">
                          <a:effectLst/>
                        </a:rPr>
                        <a:t>Warm-up</a:t>
                      </a:r>
                      <a:r>
                        <a:rPr lang="zh-TW" sz="1800" b="1" kern="100" dirty="0">
                          <a:effectLst/>
                        </a:rPr>
                        <a:t>暖</a:t>
                      </a:r>
                      <a:r>
                        <a:rPr lang="zh-TW" sz="1800" b="1" kern="100" dirty="0" smtClean="0">
                          <a:effectLst/>
                        </a:rPr>
                        <a:t>身</a:t>
                      </a:r>
                      <a:endParaRPr lang="en-US" altLang="zh-TW" sz="1800" b="1" kern="100" dirty="0" smtClean="0">
                        <a:effectLst/>
                      </a:endParaRPr>
                    </a:p>
                    <a:p>
                      <a:pPr>
                        <a:spcAft>
                          <a:spcPts val="0"/>
                        </a:spcAft>
                      </a:pPr>
                      <a:r>
                        <a:rPr lang="zh-TW" sz="1800" b="1" kern="100" dirty="0" smtClean="0">
                          <a:effectLst/>
                        </a:rPr>
                        <a:t>踏</a:t>
                      </a:r>
                      <a:r>
                        <a:rPr lang="zh-TW" sz="1800" b="1" kern="100" dirty="0">
                          <a:effectLst/>
                        </a:rPr>
                        <a:t>併步，踏點步，開合步，</a:t>
                      </a:r>
                      <a:r>
                        <a:rPr lang="en-US" sz="1800" b="1" kern="100" dirty="0">
                          <a:effectLst/>
                        </a:rPr>
                        <a:t>march</a:t>
                      </a:r>
                      <a:r>
                        <a:rPr lang="zh-TW" sz="1800" b="1" kern="100" dirty="0">
                          <a:effectLst/>
                        </a:rPr>
                        <a:t>步</a:t>
                      </a:r>
                    </a:p>
                    <a:p>
                      <a:pPr>
                        <a:spcAft>
                          <a:spcPts val="0"/>
                        </a:spcAft>
                      </a:pPr>
                      <a:r>
                        <a:rPr lang="zh-TW" sz="1800" b="1" kern="100" dirty="0">
                          <a:effectLst/>
                        </a:rPr>
                        <a:t>基本舞步介紹</a:t>
                      </a:r>
                      <a:endParaRPr lang="zh-TW" sz="1800" b="1" kern="100" dirty="0">
                        <a:effectLst/>
                        <a:latin typeface="Times New Roman"/>
                        <a:ea typeface="新細明體"/>
                      </a:endParaRPr>
                    </a:p>
                  </a:txBody>
                  <a:tcPr marL="17780" marR="17780" marT="0" marB="0"/>
                </a:tc>
              </a:tr>
              <a:tr h="769116">
                <a:tc>
                  <a:txBody>
                    <a:bodyPr/>
                    <a:lstStyle/>
                    <a:p>
                      <a:pPr>
                        <a:spcAft>
                          <a:spcPts val="0"/>
                        </a:spcAft>
                      </a:pPr>
                      <a:r>
                        <a:rPr lang="en-US" sz="1800" b="1" kern="100">
                          <a:effectLst/>
                        </a:rPr>
                        <a:t>Warm-up</a:t>
                      </a:r>
                      <a:r>
                        <a:rPr lang="zh-TW" sz="1800" b="1" kern="100">
                          <a:effectLst/>
                        </a:rPr>
                        <a:t>暖身</a:t>
                      </a:r>
                    </a:p>
                    <a:p>
                      <a:pPr>
                        <a:spcAft>
                          <a:spcPts val="0"/>
                        </a:spcAft>
                      </a:pPr>
                      <a:r>
                        <a:rPr lang="en-US" sz="1800" b="1" kern="100">
                          <a:effectLst/>
                        </a:rPr>
                        <a:t>V</a:t>
                      </a:r>
                      <a:r>
                        <a:rPr lang="zh-TW" sz="1800" b="1" kern="100">
                          <a:effectLst/>
                        </a:rPr>
                        <a:t>字步，滑輪步組合</a:t>
                      </a:r>
                      <a:endParaRPr lang="zh-TW" sz="1800" b="1" kern="100">
                        <a:effectLst/>
                        <a:latin typeface="Times New Roman"/>
                        <a:ea typeface="新細明體"/>
                      </a:endParaRPr>
                    </a:p>
                  </a:txBody>
                  <a:tcPr marL="17780" marR="17780" marT="0" marB="0"/>
                </a:tc>
              </a:tr>
              <a:tr h="1153676">
                <a:tc>
                  <a:txBody>
                    <a:bodyPr/>
                    <a:lstStyle/>
                    <a:p>
                      <a:pPr>
                        <a:spcAft>
                          <a:spcPts val="0"/>
                        </a:spcAft>
                      </a:pPr>
                      <a:r>
                        <a:rPr lang="en-US" sz="1800" b="1" kern="100" dirty="0">
                          <a:effectLst/>
                        </a:rPr>
                        <a:t>Warm-up</a:t>
                      </a:r>
                      <a:r>
                        <a:rPr lang="zh-TW" sz="1800" b="1" kern="100" dirty="0">
                          <a:effectLst/>
                        </a:rPr>
                        <a:t>暖身</a:t>
                      </a:r>
                    </a:p>
                    <a:p>
                      <a:pPr>
                        <a:spcAft>
                          <a:spcPts val="0"/>
                        </a:spcAft>
                      </a:pPr>
                      <a:r>
                        <a:rPr lang="en-US" sz="1800" b="1" kern="100" dirty="0">
                          <a:effectLst/>
                        </a:rPr>
                        <a:t>V</a:t>
                      </a:r>
                      <a:r>
                        <a:rPr lang="zh-TW" sz="1800" b="1" kern="100" dirty="0">
                          <a:effectLst/>
                        </a:rPr>
                        <a:t>字步，滑輪步，三拍步，抬膝，後勾</a:t>
                      </a:r>
                    </a:p>
                    <a:p>
                      <a:pPr>
                        <a:spcAft>
                          <a:spcPts val="0"/>
                        </a:spcAft>
                      </a:pPr>
                      <a:r>
                        <a:rPr lang="zh-TW" sz="1800" b="1" kern="100" dirty="0">
                          <a:effectLst/>
                        </a:rPr>
                        <a:t>組合練習</a:t>
                      </a:r>
                      <a:endParaRPr lang="zh-TW" sz="1800" b="1" kern="100" dirty="0">
                        <a:effectLst/>
                        <a:latin typeface="Times New Roman"/>
                        <a:ea typeface="新細明體"/>
                      </a:endParaRPr>
                    </a:p>
                  </a:txBody>
                  <a:tcPr marL="17780" marR="17780" marT="0" marB="0"/>
                </a:tc>
              </a:tr>
              <a:tr h="1153676">
                <a:tc>
                  <a:txBody>
                    <a:bodyPr/>
                    <a:lstStyle/>
                    <a:p>
                      <a:pPr>
                        <a:spcAft>
                          <a:spcPts val="0"/>
                        </a:spcAft>
                      </a:pPr>
                      <a:r>
                        <a:rPr lang="en-US" sz="1800" b="1" kern="100" dirty="0">
                          <a:effectLst/>
                        </a:rPr>
                        <a:t>Warm-up</a:t>
                      </a:r>
                      <a:r>
                        <a:rPr lang="zh-TW" sz="1800" b="1" kern="100" dirty="0">
                          <a:effectLst/>
                        </a:rPr>
                        <a:t>暖身</a:t>
                      </a:r>
                    </a:p>
                    <a:p>
                      <a:pPr>
                        <a:spcAft>
                          <a:spcPts val="0"/>
                        </a:spcAft>
                      </a:pPr>
                      <a:r>
                        <a:rPr lang="en-US" sz="1800" b="1" kern="100" dirty="0">
                          <a:effectLst/>
                        </a:rPr>
                        <a:t>V</a:t>
                      </a:r>
                      <a:r>
                        <a:rPr lang="zh-TW" sz="1800" b="1" kern="100" dirty="0">
                          <a:effectLst/>
                        </a:rPr>
                        <a:t>字步，滑輪步，三拍步，抬膝，後勾</a:t>
                      </a:r>
                    </a:p>
                    <a:p>
                      <a:pPr>
                        <a:spcAft>
                          <a:spcPts val="0"/>
                        </a:spcAft>
                      </a:pPr>
                      <a:r>
                        <a:rPr lang="zh-TW" sz="1800" b="1" kern="100" dirty="0">
                          <a:effectLst/>
                        </a:rPr>
                        <a:t>加上手部動作組合練習</a:t>
                      </a:r>
                      <a:endParaRPr lang="zh-TW" sz="1800" b="1" kern="100" dirty="0">
                        <a:effectLst/>
                        <a:latin typeface="Times New Roman"/>
                        <a:ea typeface="新細明體"/>
                      </a:endParaRPr>
                    </a:p>
                  </a:txBody>
                  <a:tcPr marL="17780" marR="17780" marT="0" marB="0"/>
                </a:tc>
              </a:tr>
            </a:tbl>
          </a:graphicData>
        </a:graphic>
      </p:graphicFrame>
      <p:pic>
        <p:nvPicPr>
          <p:cNvPr id="5121" name="Picture 1" descr="D:\硬碟的東西\圖庫\運動會\JPG025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004048" y="1916832"/>
            <a:ext cx="3508602" cy="406794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3509141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課程內容</a:t>
            </a:r>
            <a:endParaRPr lang="zh-TW" altLang="en-US" dirty="0"/>
          </a:p>
        </p:txBody>
      </p:sp>
      <p:graphicFrame>
        <p:nvGraphicFramePr>
          <p:cNvPr id="4" name="內容版面配置區 3"/>
          <p:cNvGraphicFramePr>
            <a:graphicFrameLocks noGrp="1"/>
          </p:cNvGraphicFramePr>
          <p:nvPr>
            <p:ph sz="quarter" idx="1"/>
            <p:extLst>
              <p:ext uri="{D42A27DB-BD31-4B8C-83A1-F6EECF244321}">
                <p14:modId xmlns:p14="http://schemas.microsoft.com/office/powerpoint/2010/main" xmlns="" val="2153306761"/>
              </p:ext>
            </p:extLst>
          </p:nvPr>
        </p:nvGraphicFramePr>
        <p:xfrm>
          <a:off x="539552" y="1556791"/>
          <a:ext cx="5465737" cy="4536505"/>
        </p:xfrm>
        <a:graphic>
          <a:graphicData uri="http://schemas.openxmlformats.org/drawingml/2006/table">
            <a:tbl>
              <a:tblPr>
                <a:tableStyleId>{5C22544A-7EE6-4342-B048-85BDC9FD1C3A}</a:tableStyleId>
              </a:tblPr>
              <a:tblGrid>
                <a:gridCol w="5465737"/>
              </a:tblGrid>
              <a:tr h="1046886">
                <a:tc>
                  <a:txBody>
                    <a:bodyPr/>
                    <a:lstStyle/>
                    <a:p>
                      <a:pPr>
                        <a:spcAft>
                          <a:spcPts val="0"/>
                        </a:spcAft>
                      </a:pPr>
                      <a:r>
                        <a:rPr lang="zh-TW" altLang="en-US" sz="1600" b="1" kern="100" dirty="0" smtClean="0">
                          <a:effectLst/>
                        </a:rPr>
                        <a:t>基礎有氧舞蹈教學    第五週</a:t>
                      </a:r>
                      <a:r>
                        <a:rPr lang="en-US" altLang="zh-TW" sz="1600" b="1" kern="100" dirty="0" smtClean="0">
                          <a:effectLst/>
                        </a:rPr>
                        <a:t>~</a:t>
                      </a:r>
                      <a:r>
                        <a:rPr lang="zh-TW" altLang="en-US" sz="1600" b="1" kern="100" dirty="0" smtClean="0">
                          <a:effectLst/>
                        </a:rPr>
                        <a:t>第八周</a:t>
                      </a:r>
                      <a:endParaRPr lang="en-US" altLang="zh-TW" sz="1600" b="1" kern="100" dirty="0" smtClean="0">
                        <a:effectLst/>
                      </a:endParaRPr>
                    </a:p>
                    <a:p>
                      <a:pPr>
                        <a:spcAft>
                          <a:spcPts val="0"/>
                        </a:spcAft>
                      </a:pPr>
                      <a:r>
                        <a:rPr lang="en-US" sz="1600" b="1" kern="100" dirty="0" smtClean="0">
                          <a:effectLst/>
                        </a:rPr>
                        <a:t>Warm-up</a:t>
                      </a:r>
                      <a:r>
                        <a:rPr lang="zh-TW" sz="1600" b="1" kern="100" dirty="0">
                          <a:effectLst/>
                        </a:rPr>
                        <a:t>暖身</a:t>
                      </a:r>
                    </a:p>
                    <a:p>
                      <a:pPr>
                        <a:spcAft>
                          <a:spcPts val="0"/>
                        </a:spcAft>
                      </a:pPr>
                      <a:r>
                        <a:rPr lang="en-US" sz="1600" b="1" kern="100" dirty="0">
                          <a:effectLst/>
                        </a:rPr>
                        <a:t>V</a:t>
                      </a:r>
                      <a:r>
                        <a:rPr lang="zh-TW" sz="1600" b="1" kern="100" dirty="0">
                          <a:effectLst/>
                        </a:rPr>
                        <a:t>字步，滑輪步，三拍步，抬膝，後勾</a:t>
                      </a:r>
                    </a:p>
                    <a:p>
                      <a:pPr>
                        <a:spcAft>
                          <a:spcPts val="0"/>
                        </a:spcAft>
                      </a:pPr>
                      <a:r>
                        <a:rPr lang="zh-TW" sz="1600" b="1" kern="100" dirty="0">
                          <a:effectLst/>
                        </a:rPr>
                        <a:t>漫波步，恰恰步，踏點步組合練習</a:t>
                      </a:r>
                      <a:endParaRPr lang="zh-TW" sz="1600" b="1" kern="100" dirty="0">
                        <a:effectLst/>
                        <a:latin typeface="Times New Roman"/>
                        <a:ea typeface="新細明體"/>
                      </a:endParaRPr>
                    </a:p>
                  </a:txBody>
                  <a:tcPr marL="17780" marR="17780" marT="0" marB="0"/>
                </a:tc>
              </a:tr>
              <a:tr h="1046886">
                <a:tc>
                  <a:txBody>
                    <a:bodyPr/>
                    <a:lstStyle/>
                    <a:p>
                      <a:pPr>
                        <a:spcAft>
                          <a:spcPts val="0"/>
                        </a:spcAft>
                      </a:pPr>
                      <a:r>
                        <a:rPr lang="en-US" sz="1600" b="1" kern="100" dirty="0">
                          <a:effectLst/>
                        </a:rPr>
                        <a:t>Warm-up</a:t>
                      </a:r>
                      <a:r>
                        <a:rPr lang="zh-TW" sz="1600" b="1" kern="100" dirty="0">
                          <a:effectLst/>
                        </a:rPr>
                        <a:t>暖身，基礎</a:t>
                      </a:r>
                      <a:r>
                        <a:rPr lang="en-US" sz="1600" b="1" kern="100" dirty="0">
                          <a:effectLst/>
                        </a:rPr>
                        <a:t>Hi-low</a:t>
                      </a:r>
                      <a:r>
                        <a:rPr lang="zh-TW" sz="1600" b="1" kern="100" dirty="0">
                          <a:effectLst/>
                        </a:rPr>
                        <a:t>變化</a:t>
                      </a:r>
                    </a:p>
                    <a:p>
                      <a:pPr>
                        <a:spcAft>
                          <a:spcPts val="0"/>
                        </a:spcAft>
                      </a:pPr>
                      <a:r>
                        <a:rPr lang="zh-TW" sz="1600" b="1" kern="100" dirty="0">
                          <a:effectLst/>
                        </a:rPr>
                        <a:t>踏抬膝，轉圈變化，菱形步，滑步</a:t>
                      </a:r>
                    </a:p>
                    <a:p>
                      <a:pPr>
                        <a:spcAft>
                          <a:spcPts val="0"/>
                        </a:spcAft>
                      </a:pPr>
                      <a:r>
                        <a:rPr lang="zh-TW" sz="1600" b="1" kern="100" dirty="0">
                          <a:effectLst/>
                        </a:rPr>
                        <a:t>組合練習</a:t>
                      </a:r>
                      <a:endParaRPr lang="zh-TW" sz="1600" b="1" kern="100" dirty="0">
                        <a:effectLst/>
                        <a:latin typeface="Times New Roman"/>
                        <a:ea typeface="新細明體"/>
                      </a:endParaRPr>
                    </a:p>
                  </a:txBody>
                  <a:tcPr marL="17780" marR="17780" marT="0" marB="0"/>
                </a:tc>
              </a:tr>
              <a:tr h="1395847">
                <a:tc>
                  <a:txBody>
                    <a:bodyPr/>
                    <a:lstStyle/>
                    <a:p>
                      <a:pPr>
                        <a:spcAft>
                          <a:spcPts val="0"/>
                        </a:spcAft>
                      </a:pPr>
                      <a:r>
                        <a:rPr lang="en-US" sz="1600" b="1" kern="100" dirty="0">
                          <a:effectLst/>
                        </a:rPr>
                        <a:t>Warm-up</a:t>
                      </a:r>
                      <a:r>
                        <a:rPr lang="zh-TW" sz="1600" b="1" kern="100" dirty="0">
                          <a:effectLst/>
                        </a:rPr>
                        <a:t>暖身，基礎</a:t>
                      </a:r>
                      <a:r>
                        <a:rPr lang="en-US" sz="1600" b="1" kern="100" dirty="0">
                          <a:effectLst/>
                        </a:rPr>
                        <a:t>Hi-low</a:t>
                      </a:r>
                      <a:r>
                        <a:rPr lang="zh-TW" sz="1600" b="1" kern="100" dirty="0">
                          <a:effectLst/>
                        </a:rPr>
                        <a:t>變化</a:t>
                      </a:r>
                    </a:p>
                    <a:p>
                      <a:pPr>
                        <a:spcAft>
                          <a:spcPts val="0"/>
                        </a:spcAft>
                      </a:pPr>
                      <a:r>
                        <a:rPr lang="zh-TW" sz="1600" b="1" kern="100" dirty="0">
                          <a:effectLst/>
                        </a:rPr>
                        <a:t>踏抬膝，轉圈變化，菱形步，滑步，</a:t>
                      </a:r>
                    </a:p>
                    <a:p>
                      <a:pPr>
                        <a:spcAft>
                          <a:spcPts val="0"/>
                        </a:spcAft>
                      </a:pPr>
                      <a:r>
                        <a:rPr lang="en-US" sz="1600" b="1" kern="100" dirty="0">
                          <a:effectLst/>
                        </a:rPr>
                        <a:t>Pony</a:t>
                      </a:r>
                      <a:r>
                        <a:rPr lang="zh-TW" sz="1600" b="1" kern="100" dirty="0">
                          <a:effectLst/>
                        </a:rPr>
                        <a:t>步，踏跳步，跳踢步</a:t>
                      </a:r>
                    </a:p>
                    <a:p>
                      <a:pPr>
                        <a:spcAft>
                          <a:spcPts val="0"/>
                        </a:spcAft>
                      </a:pPr>
                      <a:r>
                        <a:rPr lang="zh-TW" sz="1600" b="1" kern="100" dirty="0">
                          <a:effectLst/>
                        </a:rPr>
                        <a:t>組合練習</a:t>
                      </a:r>
                      <a:endParaRPr lang="zh-TW" sz="1600" b="1" kern="100" dirty="0">
                        <a:effectLst/>
                        <a:latin typeface="Times New Roman"/>
                        <a:ea typeface="新細明體"/>
                      </a:endParaRPr>
                    </a:p>
                  </a:txBody>
                  <a:tcPr marL="17780" marR="17780" marT="0" marB="0"/>
                </a:tc>
              </a:tr>
              <a:tr h="1046886">
                <a:tc>
                  <a:txBody>
                    <a:bodyPr/>
                    <a:lstStyle/>
                    <a:p>
                      <a:pPr>
                        <a:spcAft>
                          <a:spcPts val="0"/>
                        </a:spcAft>
                      </a:pPr>
                      <a:r>
                        <a:rPr lang="en-US" sz="1600" b="1" kern="100" dirty="0">
                          <a:effectLst/>
                        </a:rPr>
                        <a:t>Warm-up</a:t>
                      </a:r>
                      <a:r>
                        <a:rPr lang="zh-TW" sz="1600" b="1" kern="100" dirty="0">
                          <a:effectLst/>
                        </a:rPr>
                        <a:t>暖身，基礎</a:t>
                      </a:r>
                      <a:r>
                        <a:rPr lang="en-US" sz="1600" b="1" kern="100" dirty="0">
                          <a:effectLst/>
                        </a:rPr>
                        <a:t>Hi-low</a:t>
                      </a:r>
                      <a:r>
                        <a:rPr lang="zh-TW" sz="1600" b="1" kern="100" dirty="0">
                          <a:effectLst/>
                        </a:rPr>
                        <a:t>變化</a:t>
                      </a:r>
                    </a:p>
                    <a:p>
                      <a:pPr>
                        <a:spcAft>
                          <a:spcPts val="0"/>
                        </a:spcAft>
                      </a:pPr>
                      <a:r>
                        <a:rPr lang="zh-TW" sz="1600" b="1" kern="100" dirty="0">
                          <a:effectLst/>
                        </a:rPr>
                        <a:t>踏抬膝，轉圈變化，菱形步，滑步</a:t>
                      </a:r>
                    </a:p>
                    <a:p>
                      <a:pPr>
                        <a:spcAft>
                          <a:spcPts val="0"/>
                        </a:spcAft>
                      </a:pPr>
                      <a:r>
                        <a:rPr lang="zh-TW" sz="1600" b="1" kern="100" dirty="0">
                          <a:effectLst/>
                        </a:rPr>
                        <a:t>動作串連練習</a:t>
                      </a:r>
                      <a:endParaRPr lang="zh-TW" sz="1600" b="1" kern="100" dirty="0">
                        <a:effectLst/>
                        <a:latin typeface="Times New Roman"/>
                        <a:ea typeface="新細明體"/>
                      </a:endParaRPr>
                    </a:p>
                  </a:txBody>
                  <a:tcPr marL="17780" marR="17780" marT="0" marB="0"/>
                </a:tc>
              </a:tr>
            </a:tbl>
          </a:graphicData>
        </a:graphic>
      </p:graphicFrame>
      <p:pic>
        <p:nvPicPr>
          <p:cNvPr id="6145" name="Picture 1" descr="D:\硬碟的東西\圖庫\運動會\JPG0058.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499992" y="3789040"/>
            <a:ext cx="4264324" cy="227208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0852182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課程內容</a:t>
            </a:r>
            <a:endParaRPr lang="zh-TW" altLang="en-US" dirty="0"/>
          </a:p>
        </p:txBody>
      </p:sp>
      <p:graphicFrame>
        <p:nvGraphicFramePr>
          <p:cNvPr id="4" name="內容版面配置區 3"/>
          <p:cNvGraphicFramePr>
            <a:graphicFrameLocks noGrp="1"/>
          </p:cNvGraphicFramePr>
          <p:nvPr>
            <p:ph sz="quarter" idx="1"/>
            <p:extLst>
              <p:ext uri="{D42A27DB-BD31-4B8C-83A1-F6EECF244321}">
                <p14:modId xmlns:p14="http://schemas.microsoft.com/office/powerpoint/2010/main" xmlns="" val="389789182"/>
              </p:ext>
            </p:extLst>
          </p:nvPr>
        </p:nvGraphicFramePr>
        <p:xfrm>
          <a:off x="251520" y="1556792"/>
          <a:ext cx="5465737" cy="4703400"/>
        </p:xfrm>
        <a:graphic>
          <a:graphicData uri="http://schemas.openxmlformats.org/drawingml/2006/table">
            <a:tbl>
              <a:tblPr>
                <a:tableStyleId>{5C22544A-7EE6-4342-B048-85BDC9FD1C3A}</a:tableStyleId>
              </a:tblPr>
              <a:tblGrid>
                <a:gridCol w="5465737"/>
              </a:tblGrid>
              <a:tr h="720080">
                <a:tc>
                  <a:txBody>
                    <a:bodyPr/>
                    <a:lstStyle/>
                    <a:p>
                      <a:pPr>
                        <a:spcAft>
                          <a:spcPts val="0"/>
                        </a:spcAft>
                      </a:pPr>
                      <a:r>
                        <a:rPr lang="zh-TW" altLang="en-US" sz="1600" b="1" kern="100" dirty="0" smtClean="0">
                          <a:effectLst/>
                          <a:latin typeface="Times New Roman"/>
                          <a:ea typeface="新細明體"/>
                        </a:rPr>
                        <a:t>第九週</a:t>
                      </a:r>
                      <a:endParaRPr lang="en-US" altLang="zh-TW" sz="1600" b="1" kern="100" dirty="0" smtClean="0">
                        <a:effectLst/>
                        <a:latin typeface="Times New Roman"/>
                        <a:ea typeface="新細明體"/>
                      </a:endParaRPr>
                    </a:p>
                    <a:p>
                      <a:pPr>
                        <a:spcAft>
                          <a:spcPts val="0"/>
                        </a:spcAft>
                      </a:pPr>
                      <a:r>
                        <a:rPr lang="zh-TW" altLang="en-US" sz="1600" b="1" kern="100" dirty="0" smtClean="0">
                          <a:effectLst/>
                          <a:latin typeface="Times New Roman"/>
                          <a:ea typeface="新細明體"/>
                        </a:rPr>
                        <a:t>基礎</a:t>
                      </a:r>
                      <a:r>
                        <a:rPr lang="en-US" altLang="zh-TW" sz="1600" b="1" kern="100" dirty="0" smtClean="0">
                          <a:effectLst/>
                          <a:latin typeface="Times New Roman"/>
                          <a:ea typeface="新細明體"/>
                        </a:rPr>
                        <a:t>Hi-low</a:t>
                      </a:r>
                      <a:r>
                        <a:rPr lang="zh-TW" altLang="en-US" sz="1600" b="1" kern="100" dirty="0" smtClean="0">
                          <a:effectLst/>
                          <a:latin typeface="Times New Roman"/>
                          <a:ea typeface="新細明體"/>
                        </a:rPr>
                        <a:t>變化小考，課堂心得報告</a:t>
                      </a:r>
                    </a:p>
                    <a:p>
                      <a:pPr>
                        <a:spcAft>
                          <a:spcPts val="0"/>
                        </a:spcAft>
                      </a:pPr>
                      <a:endParaRPr lang="zh-TW" sz="1600" b="1" kern="100" dirty="0">
                        <a:effectLst/>
                        <a:latin typeface="Times New Roman"/>
                        <a:ea typeface="新細明體"/>
                      </a:endParaRPr>
                    </a:p>
                  </a:txBody>
                  <a:tcPr marL="17780" marR="17780" marT="0" marB="0"/>
                </a:tc>
              </a:tr>
              <a:tr h="720080">
                <a:tc>
                  <a:txBody>
                    <a:bodyPr/>
                    <a:lstStyle/>
                    <a:p>
                      <a:pPr>
                        <a:spcAft>
                          <a:spcPts val="0"/>
                        </a:spcAft>
                      </a:pPr>
                      <a:r>
                        <a:rPr lang="zh-TW" altLang="en-US" sz="1600" b="1" kern="100" dirty="0" smtClean="0">
                          <a:effectLst/>
                        </a:rPr>
                        <a:t>進階有氧舞蹈教學</a:t>
                      </a:r>
                      <a:r>
                        <a:rPr lang="zh-TW" altLang="en-US" sz="1600" b="1" kern="100" baseline="0" dirty="0" smtClean="0">
                          <a:effectLst/>
                        </a:rPr>
                        <a:t>   第十週</a:t>
                      </a:r>
                      <a:r>
                        <a:rPr lang="en-US" altLang="zh-TW" sz="1600" b="1" kern="100" baseline="0" dirty="0" smtClean="0">
                          <a:effectLst/>
                        </a:rPr>
                        <a:t>~</a:t>
                      </a:r>
                      <a:r>
                        <a:rPr lang="zh-TW" altLang="en-US" sz="1600" b="1" kern="100" baseline="0" dirty="0" smtClean="0">
                          <a:effectLst/>
                        </a:rPr>
                        <a:t>第十三週</a:t>
                      </a:r>
                      <a:endParaRPr lang="en-US" altLang="zh-TW" sz="1600" b="1" kern="100" dirty="0" smtClean="0">
                        <a:effectLst/>
                      </a:endParaRPr>
                    </a:p>
                    <a:p>
                      <a:pPr>
                        <a:spcAft>
                          <a:spcPts val="0"/>
                        </a:spcAft>
                      </a:pPr>
                      <a:r>
                        <a:rPr lang="zh-TW" sz="1600" b="1" kern="100" dirty="0" smtClean="0">
                          <a:effectLst/>
                        </a:rPr>
                        <a:t>拳擊</a:t>
                      </a:r>
                      <a:r>
                        <a:rPr lang="zh-TW" sz="1600" b="1" kern="100" dirty="0">
                          <a:effectLst/>
                        </a:rPr>
                        <a:t>有氧基礎律動</a:t>
                      </a:r>
                    </a:p>
                    <a:p>
                      <a:pPr>
                        <a:spcAft>
                          <a:spcPts val="0"/>
                        </a:spcAft>
                      </a:pPr>
                      <a:r>
                        <a:rPr lang="zh-TW" sz="1600" b="1" kern="100" dirty="0">
                          <a:effectLst/>
                        </a:rPr>
                        <a:t>直拳，勾拳單一動作練習</a:t>
                      </a:r>
                      <a:endParaRPr lang="zh-TW" sz="1600" b="1" kern="100" dirty="0">
                        <a:effectLst/>
                        <a:latin typeface="Times New Roman"/>
                        <a:ea typeface="新細明體"/>
                      </a:endParaRPr>
                    </a:p>
                  </a:txBody>
                  <a:tcPr marL="17780" marR="17780" marT="0" marB="0"/>
                </a:tc>
              </a:tr>
              <a:tr h="1080120">
                <a:tc>
                  <a:txBody>
                    <a:bodyPr/>
                    <a:lstStyle/>
                    <a:p>
                      <a:pPr>
                        <a:spcAft>
                          <a:spcPts val="0"/>
                        </a:spcAft>
                      </a:pPr>
                      <a:endParaRPr lang="en-US" altLang="zh-TW" sz="1600" b="1" kern="100" dirty="0" smtClean="0">
                        <a:effectLst/>
                      </a:endParaRPr>
                    </a:p>
                    <a:p>
                      <a:pPr>
                        <a:spcAft>
                          <a:spcPts val="0"/>
                        </a:spcAft>
                      </a:pPr>
                      <a:r>
                        <a:rPr lang="zh-TW" sz="1600" b="1" kern="100" dirty="0" smtClean="0">
                          <a:effectLst/>
                        </a:rPr>
                        <a:t>拳擊</a:t>
                      </a:r>
                      <a:r>
                        <a:rPr lang="zh-TW" sz="1600" b="1" kern="100" dirty="0">
                          <a:effectLst/>
                        </a:rPr>
                        <a:t>有氧基礎律動</a:t>
                      </a:r>
                    </a:p>
                    <a:p>
                      <a:pPr>
                        <a:spcAft>
                          <a:spcPts val="0"/>
                        </a:spcAft>
                      </a:pPr>
                      <a:r>
                        <a:rPr lang="zh-TW" sz="1600" b="1" kern="100" dirty="0">
                          <a:effectLst/>
                        </a:rPr>
                        <a:t>直拳，勾拳單一動作練習</a:t>
                      </a:r>
                    </a:p>
                    <a:p>
                      <a:pPr>
                        <a:spcAft>
                          <a:spcPts val="0"/>
                        </a:spcAft>
                      </a:pPr>
                      <a:r>
                        <a:rPr lang="zh-TW" sz="1600" b="1" kern="100" dirty="0">
                          <a:effectLst/>
                        </a:rPr>
                        <a:t>踢腳練習，前踢組合動作</a:t>
                      </a:r>
                      <a:endParaRPr lang="zh-TW" sz="1600" b="1" kern="100" dirty="0">
                        <a:effectLst/>
                        <a:latin typeface="Times New Roman"/>
                        <a:ea typeface="新細明體"/>
                      </a:endParaRPr>
                    </a:p>
                  </a:txBody>
                  <a:tcPr marL="17780" marR="17780" marT="0" marB="0"/>
                </a:tc>
              </a:tr>
              <a:tr h="1080120">
                <a:tc>
                  <a:txBody>
                    <a:bodyPr/>
                    <a:lstStyle/>
                    <a:p>
                      <a:pPr>
                        <a:spcAft>
                          <a:spcPts val="0"/>
                        </a:spcAft>
                      </a:pPr>
                      <a:endParaRPr lang="en-US" altLang="zh-TW" sz="1600" b="1" kern="100" dirty="0" smtClean="0">
                        <a:effectLst/>
                      </a:endParaRPr>
                    </a:p>
                    <a:p>
                      <a:pPr>
                        <a:spcAft>
                          <a:spcPts val="0"/>
                        </a:spcAft>
                      </a:pPr>
                      <a:r>
                        <a:rPr lang="zh-TW" sz="1600" b="1" kern="100" dirty="0" smtClean="0">
                          <a:effectLst/>
                        </a:rPr>
                        <a:t>拳擊</a:t>
                      </a:r>
                      <a:r>
                        <a:rPr lang="zh-TW" sz="1600" b="1" kern="100" dirty="0">
                          <a:effectLst/>
                        </a:rPr>
                        <a:t>有氧基礎律動</a:t>
                      </a:r>
                    </a:p>
                    <a:p>
                      <a:pPr>
                        <a:spcAft>
                          <a:spcPts val="0"/>
                        </a:spcAft>
                      </a:pPr>
                      <a:r>
                        <a:rPr lang="zh-TW" sz="1600" b="1" kern="100" dirty="0">
                          <a:effectLst/>
                        </a:rPr>
                        <a:t>直拳，勾拳，反直拳，單一動作練習</a:t>
                      </a:r>
                    </a:p>
                    <a:p>
                      <a:pPr>
                        <a:spcAft>
                          <a:spcPts val="0"/>
                        </a:spcAft>
                      </a:pPr>
                      <a:r>
                        <a:rPr lang="zh-TW" sz="1600" b="1" kern="100" dirty="0">
                          <a:effectLst/>
                        </a:rPr>
                        <a:t>踢腳練習，前踢，旁踢組合動作</a:t>
                      </a:r>
                      <a:endParaRPr lang="zh-TW" sz="1600" b="1" kern="100" dirty="0">
                        <a:effectLst/>
                        <a:latin typeface="Times New Roman"/>
                        <a:ea typeface="新細明體"/>
                      </a:endParaRPr>
                    </a:p>
                  </a:txBody>
                  <a:tcPr marL="17780" marR="17780" marT="0" marB="0"/>
                </a:tc>
              </a:tr>
              <a:tr h="1080120">
                <a:tc>
                  <a:txBody>
                    <a:bodyPr/>
                    <a:lstStyle/>
                    <a:p>
                      <a:pPr>
                        <a:spcAft>
                          <a:spcPts val="0"/>
                        </a:spcAft>
                      </a:pPr>
                      <a:endParaRPr lang="en-US" altLang="zh-TW" sz="1600" b="1" kern="100" dirty="0" smtClean="0">
                        <a:effectLst/>
                      </a:endParaRPr>
                    </a:p>
                    <a:p>
                      <a:pPr>
                        <a:spcAft>
                          <a:spcPts val="0"/>
                        </a:spcAft>
                      </a:pPr>
                      <a:r>
                        <a:rPr lang="zh-TW" sz="1600" b="1" kern="100" dirty="0" smtClean="0">
                          <a:effectLst/>
                        </a:rPr>
                        <a:t>拳擊</a:t>
                      </a:r>
                      <a:r>
                        <a:rPr lang="zh-TW" sz="1600" b="1" kern="100" dirty="0">
                          <a:effectLst/>
                        </a:rPr>
                        <a:t>有氧基礎律動</a:t>
                      </a:r>
                    </a:p>
                    <a:p>
                      <a:pPr>
                        <a:spcAft>
                          <a:spcPts val="0"/>
                        </a:spcAft>
                      </a:pPr>
                      <a:r>
                        <a:rPr lang="zh-TW" sz="1600" b="1" kern="100" dirty="0">
                          <a:effectLst/>
                        </a:rPr>
                        <a:t>直拳，勾拳，反直拳，單一動作練習</a:t>
                      </a:r>
                    </a:p>
                    <a:p>
                      <a:pPr>
                        <a:spcAft>
                          <a:spcPts val="0"/>
                        </a:spcAft>
                      </a:pPr>
                      <a:r>
                        <a:rPr lang="zh-TW" sz="1600" b="1" kern="100" dirty="0">
                          <a:effectLst/>
                        </a:rPr>
                        <a:t>踢腳練習，前踢，旁踢，後踢組合動作</a:t>
                      </a:r>
                      <a:endParaRPr lang="zh-TW" sz="1600" b="1" kern="100" dirty="0">
                        <a:effectLst/>
                        <a:latin typeface="Times New Roman"/>
                        <a:ea typeface="新細明體"/>
                      </a:endParaRPr>
                    </a:p>
                  </a:txBody>
                  <a:tcPr marL="17780" marR="17780" marT="0" marB="0"/>
                </a:tc>
              </a:tr>
            </a:tbl>
          </a:graphicData>
        </a:graphic>
      </p:graphicFrame>
      <p:pic>
        <p:nvPicPr>
          <p:cNvPr id="7169" name="Picture 1" descr="D:\硬碟的東西\圖庫\運動會\JPG0172.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788024" y="1628800"/>
            <a:ext cx="2304256" cy="2304256"/>
          </a:xfrm>
          <a:prstGeom prst="rect">
            <a:avLst/>
          </a:prstGeom>
          <a:noFill/>
          <a:extLst>
            <a:ext uri="{909E8E84-426E-40DD-AFC4-6F175D3DCCD1}">
              <a14:hiddenFill xmlns:a14="http://schemas.microsoft.com/office/drawing/2010/main" xmlns="">
                <a:solidFill>
                  <a:srgbClr val="FFFFFF"/>
                </a:solidFill>
              </a14:hiddenFill>
            </a:ext>
          </a:extLst>
        </p:spPr>
      </p:pic>
      <p:pic>
        <p:nvPicPr>
          <p:cNvPr id="6" name="Picture 1" descr="D:\硬碟的東西\圖庫\運動會\JPG0172.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372200" y="3717032"/>
            <a:ext cx="2304256" cy="230425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083954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課程內容</a:t>
            </a:r>
            <a:endParaRPr lang="zh-TW" altLang="en-US" dirty="0"/>
          </a:p>
        </p:txBody>
      </p:sp>
      <p:graphicFrame>
        <p:nvGraphicFramePr>
          <p:cNvPr id="4" name="內容版面配置區 3"/>
          <p:cNvGraphicFramePr>
            <a:graphicFrameLocks noGrp="1"/>
          </p:cNvGraphicFramePr>
          <p:nvPr>
            <p:ph sz="quarter" idx="1"/>
            <p:extLst>
              <p:ext uri="{D42A27DB-BD31-4B8C-83A1-F6EECF244321}">
                <p14:modId xmlns:p14="http://schemas.microsoft.com/office/powerpoint/2010/main" xmlns="" val="4134054152"/>
              </p:ext>
            </p:extLst>
          </p:nvPr>
        </p:nvGraphicFramePr>
        <p:xfrm>
          <a:off x="3851920" y="1700808"/>
          <a:ext cx="5033689" cy="4277355"/>
        </p:xfrm>
        <a:graphic>
          <a:graphicData uri="http://schemas.openxmlformats.org/drawingml/2006/table">
            <a:tbl>
              <a:tblPr>
                <a:tableStyleId>{5C22544A-7EE6-4342-B048-85BDC9FD1C3A}</a:tableStyleId>
              </a:tblPr>
              <a:tblGrid>
                <a:gridCol w="5033689"/>
              </a:tblGrid>
              <a:tr h="1008112">
                <a:tc>
                  <a:txBody>
                    <a:bodyPr/>
                    <a:lstStyle/>
                    <a:p>
                      <a:pPr>
                        <a:spcAft>
                          <a:spcPts val="0"/>
                        </a:spcAft>
                      </a:pPr>
                      <a:r>
                        <a:rPr lang="zh-TW" altLang="en-US" sz="1600" b="1" kern="100" dirty="0" smtClean="0">
                          <a:effectLst/>
                        </a:rPr>
                        <a:t>綜合有氧舞蹈教學   第十四週</a:t>
                      </a:r>
                      <a:r>
                        <a:rPr lang="en-US" altLang="zh-TW" sz="1600" b="1" kern="100" dirty="0" smtClean="0">
                          <a:effectLst/>
                        </a:rPr>
                        <a:t>~</a:t>
                      </a:r>
                      <a:r>
                        <a:rPr lang="zh-TW" altLang="en-US" sz="1600" b="1" kern="100" dirty="0" smtClean="0">
                          <a:effectLst/>
                        </a:rPr>
                        <a:t>第十七週</a:t>
                      </a:r>
                      <a:endParaRPr lang="en-US" altLang="zh-TW" sz="1600" b="1" kern="100" dirty="0" smtClean="0">
                        <a:effectLst/>
                      </a:endParaRPr>
                    </a:p>
                    <a:p>
                      <a:pPr>
                        <a:spcAft>
                          <a:spcPts val="0"/>
                        </a:spcAft>
                      </a:pPr>
                      <a:endParaRPr lang="en-US" altLang="zh-TW" sz="1600" b="1" kern="100" dirty="0" smtClean="0">
                        <a:effectLst/>
                      </a:endParaRPr>
                    </a:p>
                    <a:p>
                      <a:pPr>
                        <a:spcAft>
                          <a:spcPts val="0"/>
                        </a:spcAft>
                      </a:pPr>
                      <a:r>
                        <a:rPr lang="zh-TW" sz="1600" b="1" kern="100" dirty="0" smtClean="0">
                          <a:effectLst/>
                        </a:rPr>
                        <a:t>拳擊</a:t>
                      </a:r>
                      <a:r>
                        <a:rPr lang="zh-TW" sz="1600" b="1" kern="100" dirty="0">
                          <a:effectLst/>
                        </a:rPr>
                        <a:t>有氧基礎律動</a:t>
                      </a:r>
                    </a:p>
                    <a:p>
                      <a:pPr>
                        <a:spcAft>
                          <a:spcPts val="0"/>
                        </a:spcAft>
                      </a:pPr>
                      <a:r>
                        <a:rPr lang="zh-TW" sz="1600" b="1" kern="100" dirty="0">
                          <a:effectLst/>
                        </a:rPr>
                        <a:t>直拳，勾拳，反直拳，上勾拳，前踢，旁踢，後踢，迴旋踢單一動作加組合</a:t>
                      </a:r>
                      <a:r>
                        <a:rPr lang="zh-TW" sz="1600" b="1" kern="100" dirty="0" smtClean="0">
                          <a:effectLst/>
                        </a:rPr>
                        <a:t>動作</a:t>
                      </a:r>
                      <a:endParaRPr lang="en-US" altLang="zh-TW" sz="1600" b="1" kern="100" dirty="0" smtClean="0">
                        <a:effectLst/>
                      </a:endParaRPr>
                    </a:p>
                    <a:p>
                      <a:pPr>
                        <a:spcAft>
                          <a:spcPts val="0"/>
                        </a:spcAft>
                      </a:pPr>
                      <a:endParaRPr lang="zh-TW" sz="1600" b="1" kern="100" dirty="0">
                        <a:effectLst/>
                        <a:latin typeface="Times New Roman"/>
                        <a:ea typeface="新細明體"/>
                      </a:endParaRPr>
                    </a:p>
                  </a:txBody>
                  <a:tcPr marL="17780" marR="17780" marT="0" marB="0"/>
                </a:tc>
              </a:tr>
              <a:tr h="619755">
                <a:tc>
                  <a:txBody>
                    <a:bodyPr/>
                    <a:lstStyle/>
                    <a:p>
                      <a:pPr>
                        <a:spcAft>
                          <a:spcPts val="0"/>
                        </a:spcAft>
                      </a:pPr>
                      <a:r>
                        <a:rPr lang="en-US" sz="1600" b="1" kern="100" dirty="0">
                          <a:effectLst/>
                        </a:rPr>
                        <a:t>Hi-low</a:t>
                      </a:r>
                      <a:r>
                        <a:rPr lang="zh-TW" sz="1600" b="1" kern="100" dirty="0">
                          <a:effectLst/>
                        </a:rPr>
                        <a:t>有氧舞蹈動作組合串聯</a:t>
                      </a:r>
                    </a:p>
                    <a:p>
                      <a:pPr>
                        <a:spcAft>
                          <a:spcPts val="0"/>
                        </a:spcAft>
                      </a:pPr>
                      <a:r>
                        <a:rPr lang="zh-TW" sz="1600" b="1" kern="100" dirty="0">
                          <a:effectLst/>
                        </a:rPr>
                        <a:t>拳擊有氧動作組合</a:t>
                      </a:r>
                      <a:r>
                        <a:rPr lang="zh-TW" sz="1600" b="1" kern="100" dirty="0" smtClean="0">
                          <a:effectLst/>
                        </a:rPr>
                        <a:t>串聯</a:t>
                      </a:r>
                      <a:endParaRPr lang="en-US" altLang="zh-TW" sz="1600" b="1" kern="100" dirty="0" smtClean="0">
                        <a:effectLst/>
                      </a:endParaRPr>
                    </a:p>
                    <a:p>
                      <a:pPr>
                        <a:spcAft>
                          <a:spcPts val="0"/>
                        </a:spcAft>
                      </a:pPr>
                      <a:endParaRPr lang="zh-TW" sz="1600" b="1" kern="100" dirty="0">
                        <a:effectLst/>
                        <a:latin typeface="Times New Roman"/>
                        <a:ea typeface="新細明體"/>
                      </a:endParaRPr>
                    </a:p>
                  </a:txBody>
                  <a:tcPr marL="17780" marR="17780" marT="0" marB="0"/>
                </a:tc>
              </a:tr>
              <a:tr h="619755">
                <a:tc>
                  <a:txBody>
                    <a:bodyPr/>
                    <a:lstStyle/>
                    <a:p>
                      <a:pPr>
                        <a:spcAft>
                          <a:spcPts val="0"/>
                        </a:spcAft>
                      </a:pPr>
                      <a:r>
                        <a:rPr lang="en-US" sz="1600" b="1" kern="100" dirty="0">
                          <a:effectLst/>
                        </a:rPr>
                        <a:t>Hi-low</a:t>
                      </a:r>
                      <a:r>
                        <a:rPr lang="zh-TW" sz="1600" b="1" kern="100" dirty="0">
                          <a:effectLst/>
                        </a:rPr>
                        <a:t>有氧舞蹈動作組合串聯</a:t>
                      </a:r>
                    </a:p>
                    <a:p>
                      <a:pPr>
                        <a:spcAft>
                          <a:spcPts val="0"/>
                        </a:spcAft>
                      </a:pPr>
                      <a:r>
                        <a:rPr lang="zh-TW" sz="1600" b="1" kern="100" dirty="0">
                          <a:effectLst/>
                        </a:rPr>
                        <a:t>拳擊有氧動作組合</a:t>
                      </a:r>
                      <a:r>
                        <a:rPr lang="zh-TW" sz="1600" b="1" kern="100" dirty="0" smtClean="0">
                          <a:effectLst/>
                        </a:rPr>
                        <a:t>串聯</a:t>
                      </a:r>
                      <a:endParaRPr lang="en-US" altLang="zh-TW" sz="1600" b="1" kern="100" dirty="0" smtClean="0">
                        <a:effectLst/>
                      </a:endParaRPr>
                    </a:p>
                    <a:p>
                      <a:pPr>
                        <a:spcAft>
                          <a:spcPts val="0"/>
                        </a:spcAft>
                      </a:pPr>
                      <a:endParaRPr lang="zh-TW" sz="1600" b="1" kern="100" dirty="0">
                        <a:effectLst/>
                        <a:latin typeface="Times New Roman"/>
                        <a:ea typeface="新細明體"/>
                      </a:endParaRPr>
                    </a:p>
                  </a:txBody>
                  <a:tcPr marL="17780" marR="17780" marT="0" marB="0"/>
                </a:tc>
              </a:tr>
              <a:tr h="619755">
                <a:tc>
                  <a:txBody>
                    <a:bodyPr/>
                    <a:lstStyle/>
                    <a:p>
                      <a:pPr>
                        <a:spcAft>
                          <a:spcPts val="0"/>
                        </a:spcAft>
                      </a:pPr>
                      <a:r>
                        <a:rPr lang="zh-TW" sz="1600" b="1" kern="100" dirty="0">
                          <a:effectLst/>
                        </a:rPr>
                        <a:t>拳擊有氧動作複習</a:t>
                      </a:r>
                    </a:p>
                    <a:p>
                      <a:pPr>
                        <a:spcAft>
                          <a:spcPts val="0"/>
                        </a:spcAft>
                      </a:pPr>
                      <a:r>
                        <a:rPr lang="zh-TW" sz="1600" b="1" kern="100" dirty="0">
                          <a:effectLst/>
                        </a:rPr>
                        <a:t>基礎</a:t>
                      </a:r>
                      <a:r>
                        <a:rPr lang="en-US" sz="1600" b="1" kern="100" dirty="0">
                          <a:effectLst/>
                        </a:rPr>
                        <a:t>Hi-low</a:t>
                      </a:r>
                      <a:r>
                        <a:rPr lang="zh-TW" sz="1600" b="1" kern="100" dirty="0">
                          <a:effectLst/>
                        </a:rPr>
                        <a:t>加變化總</a:t>
                      </a:r>
                      <a:r>
                        <a:rPr lang="zh-TW" sz="1600" b="1" kern="100" dirty="0" smtClean="0">
                          <a:effectLst/>
                        </a:rPr>
                        <a:t>複習</a:t>
                      </a:r>
                      <a:endParaRPr lang="en-US" altLang="zh-TW" sz="1600" b="1" kern="100" dirty="0" smtClean="0">
                        <a:effectLst/>
                      </a:endParaRPr>
                    </a:p>
                    <a:p>
                      <a:pPr>
                        <a:spcAft>
                          <a:spcPts val="0"/>
                        </a:spcAft>
                      </a:pPr>
                      <a:endParaRPr lang="zh-TW" sz="1600" b="1" kern="100" dirty="0">
                        <a:effectLst/>
                        <a:latin typeface="Times New Roman"/>
                        <a:ea typeface="新細明體"/>
                      </a:endParaRPr>
                    </a:p>
                  </a:txBody>
                  <a:tcPr marL="17780" marR="17780" marT="0" marB="0"/>
                </a:tc>
              </a:tr>
              <a:tr h="619755">
                <a:tc>
                  <a:txBody>
                    <a:bodyPr/>
                    <a:lstStyle/>
                    <a:p>
                      <a:pPr>
                        <a:spcAft>
                          <a:spcPts val="0"/>
                        </a:spcAft>
                      </a:pPr>
                      <a:r>
                        <a:rPr lang="zh-TW" altLang="en-US" sz="1600" b="1" kern="100" dirty="0" smtClean="0">
                          <a:effectLst/>
                          <a:latin typeface="Times New Roman"/>
                          <a:ea typeface="新細明體"/>
                        </a:rPr>
                        <a:t>期末呈現</a:t>
                      </a:r>
                      <a:r>
                        <a:rPr lang="en-US" altLang="zh-TW" sz="1600" b="1" kern="100" dirty="0" smtClean="0">
                          <a:effectLst/>
                          <a:latin typeface="Times New Roman"/>
                          <a:ea typeface="新細明體"/>
                        </a:rPr>
                        <a:t>(</a:t>
                      </a:r>
                      <a:r>
                        <a:rPr lang="zh-TW" altLang="en-US" sz="1600" b="1" kern="100" dirty="0" smtClean="0">
                          <a:effectLst/>
                          <a:latin typeface="Times New Roman"/>
                          <a:ea typeface="新細明體"/>
                        </a:rPr>
                        <a:t>第十八週</a:t>
                      </a:r>
                      <a:r>
                        <a:rPr lang="en-US" altLang="zh-TW" sz="1600" b="1" kern="100" dirty="0" smtClean="0">
                          <a:effectLst/>
                          <a:latin typeface="Times New Roman"/>
                          <a:ea typeface="新細明體"/>
                        </a:rPr>
                        <a:t>)</a:t>
                      </a:r>
                    </a:p>
                    <a:p>
                      <a:pPr>
                        <a:spcAft>
                          <a:spcPts val="0"/>
                        </a:spcAft>
                      </a:pPr>
                      <a:r>
                        <a:rPr lang="zh-TW" altLang="en-US" sz="1600" b="1" kern="100" dirty="0" smtClean="0">
                          <a:effectLst/>
                          <a:latin typeface="Times New Roman"/>
                          <a:ea typeface="新細明體"/>
                        </a:rPr>
                        <a:t>團隊合作，自由創意變化有氧舞蹈動作</a:t>
                      </a:r>
                      <a:endParaRPr lang="zh-TW" sz="1600" b="1" kern="100" dirty="0">
                        <a:effectLst/>
                        <a:latin typeface="Times New Roman"/>
                        <a:ea typeface="新細明體"/>
                      </a:endParaRPr>
                    </a:p>
                  </a:txBody>
                  <a:tcPr marL="17780" marR="17780" marT="0" marB="0"/>
                </a:tc>
              </a:tr>
            </a:tbl>
          </a:graphicData>
        </a:graphic>
      </p:graphicFrame>
      <p:pic>
        <p:nvPicPr>
          <p:cNvPr id="8193" name="Picture 1" descr="D:\硬碟的東西\圖庫\運動會\JPG0319.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79512" y="1340768"/>
            <a:ext cx="2657475" cy="2619375"/>
          </a:xfrm>
          <a:prstGeom prst="rect">
            <a:avLst/>
          </a:prstGeom>
          <a:noFill/>
          <a:extLst>
            <a:ext uri="{909E8E84-426E-40DD-AFC4-6F175D3DCCD1}">
              <a14:hiddenFill xmlns:a14="http://schemas.microsoft.com/office/drawing/2010/main" xmlns="">
                <a:solidFill>
                  <a:srgbClr val="FFFFFF"/>
                </a:solidFill>
              </a14:hiddenFill>
            </a:ext>
          </a:extLst>
        </p:spPr>
      </p:pic>
      <p:pic>
        <p:nvPicPr>
          <p:cNvPr id="8194" name="Picture 2" descr="D:\硬碟的東西\圖庫\運動會\JPG0124.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508249" y="3905013"/>
            <a:ext cx="2243810" cy="24384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8539699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參考書目</a:t>
            </a:r>
            <a:endParaRPr lang="zh-TW" altLang="en-US" dirty="0"/>
          </a:p>
        </p:txBody>
      </p:sp>
      <p:sp>
        <p:nvSpPr>
          <p:cNvPr id="3" name="內容版面配置區 2"/>
          <p:cNvSpPr>
            <a:spLocks noGrp="1"/>
          </p:cNvSpPr>
          <p:nvPr>
            <p:ph sz="quarter" idx="1"/>
          </p:nvPr>
        </p:nvSpPr>
        <p:spPr>
          <a:xfrm>
            <a:off x="323528" y="2564904"/>
            <a:ext cx="8503920" cy="4572000"/>
          </a:xfrm>
        </p:spPr>
        <p:txBody>
          <a:bodyPr/>
          <a:lstStyle/>
          <a:p>
            <a:r>
              <a:rPr lang="zh-TW" altLang="zh-TW" dirty="0"/>
              <a:t>運動保健與體適能</a:t>
            </a:r>
            <a:r>
              <a:rPr lang="en-US" altLang="zh-TW" dirty="0"/>
              <a:t>(2008)</a:t>
            </a:r>
            <a:r>
              <a:rPr lang="zh-TW" altLang="zh-TW" dirty="0"/>
              <a:t>，林貴福 盧淑雲。冠學出版社</a:t>
            </a:r>
            <a:r>
              <a:rPr lang="en-US" altLang="zh-TW" dirty="0"/>
              <a:t>(</a:t>
            </a:r>
            <a:r>
              <a:rPr lang="zh-TW" altLang="zh-TW" dirty="0"/>
              <a:t>教科書</a:t>
            </a:r>
            <a:r>
              <a:rPr lang="en-US" altLang="zh-TW" dirty="0" smtClean="0"/>
              <a:t>)</a:t>
            </a:r>
          </a:p>
          <a:p>
            <a:r>
              <a:rPr lang="zh-TW" altLang="zh-TW" dirty="0" smtClean="0"/>
              <a:t>彼</a:t>
            </a:r>
            <a:r>
              <a:rPr lang="zh-TW" altLang="zh-TW" dirty="0"/>
              <a:t>拉提斯入門學習百科</a:t>
            </a:r>
            <a:r>
              <a:rPr lang="en-US" altLang="zh-TW" dirty="0"/>
              <a:t>(2006)</a:t>
            </a:r>
            <a:r>
              <a:rPr lang="zh-TW" altLang="zh-TW" dirty="0"/>
              <a:t>，</a:t>
            </a:r>
            <a:r>
              <a:rPr lang="en-US" altLang="zh-TW" dirty="0" err="1"/>
              <a:t>Alycea</a:t>
            </a:r>
            <a:r>
              <a:rPr lang="en-US" altLang="zh-TW" dirty="0"/>
              <a:t> </a:t>
            </a:r>
            <a:r>
              <a:rPr lang="en-US" altLang="zh-TW" dirty="0" err="1"/>
              <a:t>Ungaro</a:t>
            </a:r>
            <a:r>
              <a:rPr lang="zh-TW" altLang="zh-TW" dirty="0"/>
              <a:t>。貓頭鷹出版社</a:t>
            </a:r>
            <a:r>
              <a:rPr lang="en-US" altLang="zh-TW" dirty="0"/>
              <a:t>(</a:t>
            </a:r>
            <a:r>
              <a:rPr lang="zh-TW" altLang="zh-TW" dirty="0"/>
              <a:t>教科書</a:t>
            </a:r>
            <a:r>
              <a:rPr lang="en-US" altLang="zh-TW" dirty="0" smtClean="0"/>
              <a:t>)</a:t>
            </a:r>
          </a:p>
          <a:p>
            <a:r>
              <a:rPr lang="zh-TW" altLang="zh-TW" dirty="0" smtClean="0"/>
              <a:t>動</a:t>
            </a:r>
            <a:r>
              <a:rPr lang="zh-TW" altLang="zh-TW" dirty="0"/>
              <a:t>瑜珈：融合瑜珈</a:t>
            </a:r>
            <a:r>
              <a:rPr lang="en-US" altLang="zh-TW" dirty="0"/>
              <a:t>.</a:t>
            </a:r>
            <a:r>
              <a:rPr lang="zh-TW" altLang="zh-TW" dirty="0"/>
              <a:t>彼拉提斯</a:t>
            </a:r>
            <a:r>
              <a:rPr lang="en-US" altLang="zh-TW" dirty="0"/>
              <a:t>.</a:t>
            </a:r>
            <a:r>
              <a:rPr lang="zh-TW" altLang="zh-TW" dirty="0"/>
              <a:t>舞蹈元素的複合式有氧運動</a:t>
            </a:r>
            <a:r>
              <a:rPr lang="en-US" altLang="zh-TW" dirty="0"/>
              <a:t>(2005)</a:t>
            </a:r>
            <a:r>
              <a:rPr lang="zh-TW" altLang="zh-TW" dirty="0"/>
              <a:t>，于文蕙。相映文化出版社</a:t>
            </a:r>
            <a:r>
              <a:rPr lang="en-US" altLang="zh-TW" dirty="0"/>
              <a:t>(</a:t>
            </a:r>
            <a:r>
              <a:rPr lang="zh-TW" altLang="zh-TW" dirty="0"/>
              <a:t>教科書</a:t>
            </a:r>
            <a:r>
              <a:rPr lang="en-US" altLang="zh-TW" dirty="0" smtClean="0"/>
              <a:t>)</a:t>
            </a:r>
          </a:p>
          <a:p>
            <a:r>
              <a:rPr lang="zh-TW" altLang="zh-TW" dirty="0" smtClean="0"/>
              <a:t>變</a:t>
            </a:r>
            <a:r>
              <a:rPr lang="zh-TW" altLang="zh-TW" dirty="0"/>
              <a:t>美變瘦變快樂：阿迪老師動感有氧到你家</a:t>
            </a:r>
            <a:r>
              <a:rPr lang="en-US" altLang="zh-TW" dirty="0"/>
              <a:t>(2004)</a:t>
            </a:r>
            <a:r>
              <a:rPr lang="zh-TW" altLang="zh-TW" dirty="0"/>
              <a:t>，潘若迪。方智出版社</a:t>
            </a:r>
            <a:r>
              <a:rPr lang="en-US" altLang="zh-TW" dirty="0"/>
              <a:t>(</a:t>
            </a:r>
            <a:r>
              <a:rPr lang="zh-TW" altLang="zh-TW" dirty="0"/>
              <a:t>教科書</a:t>
            </a:r>
            <a:r>
              <a:rPr lang="en-US" altLang="zh-TW" dirty="0"/>
              <a:t>)</a:t>
            </a:r>
            <a:br>
              <a:rPr lang="en-US" altLang="zh-TW" dirty="0"/>
            </a:br>
            <a:endParaRPr lang="zh-TW" altLang="en-US" dirty="0"/>
          </a:p>
        </p:txBody>
      </p:sp>
      <p:pic>
        <p:nvPicPr>
          <p:cNvPr id="4098" name="Picture 2" descr="D:\硬碟的東西\圖庫\兒童\JPG0120.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372200" y="191074"/>
            <a:ext cx="2572727" cy="136815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096157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~END~</a:t>
            </a:r>
            <a:endParaRPr lang="zh-TW" altLang="en-US" dirty="0"/>
          </a:p>
        </p:txBody>
      </p:sp>
      <p:sp>
        <p:nvSpPr>
          <p:cNvPr id="3" name="內容版面配置區 2"/>
          <p:cNvSpPr>
            <a:spLocks noGrp="1"/>
          </p:cNvSpPr>
          <p:nvPr>
            <p:ph sz="quarter" idx="1"/>
          </p:nvPr>
        </p:nvSpPr>
        <p:spPr/>
        <p:txBody>
          <a:bodyPr/>
          <a:lstStyle/>
          <a:p>
            <a:r>
              <a:rPr lang="en-US" altLang="zh-TW" dirty="0"/>
              <a:t>Aerobic dancing is a form of aerobic exercises. Aerobics must have these physical requirements satisfied: Aerobic exercises have to be done consecutively for 15 minutes to 20 minutes, and have groups of large muscles like leg muscles, chest muscles, belly muscles, and so on, stretched with certain strength. In addition, aerobic dancing cannot only relieve bodily and spiritual pressure but keep body in shape and healthy.</a:t>
            </a:r>
            <a:endParaRPr lang="zh-TW" altLang="zh-TW" dirty="0"/>
          </a:p>
          <a:p>
            <a:endParaRPr lang="zh-TW" altLang="en-US" dirty="0"/>
          </a:p>
        </p:txBody>
      </p:sp>
    </p:spTree>
    <p:extLst>
      <p:ext uri="{BB962C8B-B14F-4D97-AF65-F5344CB8AC3E}">
        <p14:creationId xmlns:p14="http://schemas.microsoft.com/office/powerpoint/2010/main" xmlns="" val="15026718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市鎮">
  <a:themeElements>
    <a:clrScheme name="夏至">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古典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市鎮">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50</TotalTime>
  <Words>711</Words>
  <Application>Microsoft Office PowerPoint</Application>
  <PresentationFormat>如螢幕大小 (4:3)</PresentationFormat>
  <Paragraphs>73</Paragraphs>
  <Slides>9</Slides>
  <Notes>0</Notes>
  <HiddenSlides>0</HiddenSlides>
  <MMClips>0</MMClips>
  <ScaleCrop>false</ScaleCrop>
  <HeadingPairs>
    <vt:vector size="4" baseType="variant">
      <vt:variant>
        <vt:lpstr>佈景主題</vt:lpstr>
      </vt:variant>
      <vt:variant>
        <vt:i4>1</vt:i4>
      </vt:variant>
      <vt:variant>
        <vt:lpstr>投影片標題</vt:lpstr>
      </vt:variant>
      <vt:variant>
        <vt:i4>9</vt:i4>
      </vt:variant>
    </vt:vector>
  </HeadingPairs>
  <TitlesOfParts>
    <vt:vector size="10" baseType="lpstr">
      <vt:lpstr>市鎮</vt:lpstr>
      <vt:lpstr>中山醫學大學 有氧舞蹈</vt:lpstr>
      <vt:lpstr>課程介紹</vt:lpstr>
      <vt:lpstr>課程內容</vt:lpstr>
      <vt:lpstr>課程內容</vt:lpstr>
      <vt:lpstr>課程內容</vt:lpstr>
      <vt:lpstr>課程內容</vt:lpstr>
      <vt:lpstr>課程內容</vt:lpstr>
      <vt:lpstr>參考書目</vt:lpstr>
      <vt:lpstr>~END~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有氧舞蹈</dc:title>
  <dc:creator>FISH</dc:creator>
  <cp:lastModifiedBy>體衛組</cp:lastModifiedBy>
  <cp:revision>6</cp:revision>
  <dcterms:created xsi:type="dcterms:W3CDTF">2012-06-20T08:01:14Z</dcterms:created>
  <dcterms:modified xsi:type="dcterms:W3CDTF">2012-07-23T02:40:19Z</dcterms:modified>
</cp:coreProperties>
</file>